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6"/>
  </p:notesMasterIdLst>
  <p:sldIdLst>
    <p:sldId id="282" r:id="rId3"/>
    <p:sldId id="286" r:id="rId4"/>
    <p:sldId id="287" r:id="rId5"/>
    <p:sldId id="265" r:id="rId6"/>
    <p:sldId id="283" r:id="rId7"/>
    <p:sldId id="268" r:id="rId8"/>
    <p:sldId id="270" r:id="rId9"/>
    <p:sldId id="276" r:id="rId10"/>
    <p:sldId id="263" r:id="rId11"/>
    <p:sldId id="284" r:id="rId12"/>
    <p:sldId id="285" r:id="rId13"/>
    <p:sldId id="288" r:id="rId14"/>
    <p:sldId id="262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овко Екатерина Игоревна" initials="ПЕИ" lastIdx="12" clrIdx="0">
    <p:extLst>
      <p:ext uri="{19B8F6BF-5375-455C-9EA6-DF929625EA0E}">
        <p15:presenceInfo xmlns:p15="http://schemas.microsoft.com/office/powerpoint/2012/main" userId="S-1-5-21-3191073793-823284393-2301762814-113881" providerId="AD"/>
      </p:ext>
    </p:extLst>
  </p:cmAuthor>
  <p:cmAuthor id="2" name="Maxim Sklyanin" initials="MS" lastIdx="2" clrIdx="1">
    <p:extLst>
      <p:ext uri="{19B8F6BF-5375-455C-9EA6-DF929625EA0E}">
        <p15:presenceInfo xmlns:p15="http://schemas.microsoft.com/office/powerpoint/2012/main" userId="32d2664cc14378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01C"/>
    <a:srgbClr val="31635D"/>
    <a:srgbClr val="A5D2CD"/>
    <a:srgbClr val="EC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BBDCB-298F-4B0F-A211-FC95444EBAAB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7CEBE-AE55-4527-B888-5D8E1DDAE1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40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96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86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93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2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80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0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4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64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4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95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935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96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1946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6001C">
                  <a:alpha val="0"/>
                </a:srgbClr>
              </a:gs>
              <a:gs pos="100000">
                <a:srgbClr val="06001C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48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062917" y="2929528"/>
            <a:ext cx="2086700" cy="2086700"/>
          </a:xfrm>
          <a:custGeom>
            <a:avLst/>
            <a:gdLst>
              <a:gd name="connsiteX0" fmla="*/ 1043350 w 2086700"/>
              <a:gd name="connsiteY0" fmla="*/ 0 h 2086700"/>
              <a:gd name="connsiteX1" fmla="*/ 2086700 w 2086700"/>
              <a:gd name="connsiteY1" fmla="*/ 1043350 h 2086700"/>
              <a:gd name="connsiteX2" fmla="*/ 1043350 w 2086700"/>
              <a:gd name="connsiteY2" fmla="*/ 2086700 h 2086700"/>
              <a:gd name="connsiteX3" fmla="*/ 0 w 2086700"/>
              <a:gd name="connsiteY3" fmla="*/ 1043350 h 2086700"/>
              <a:gd name="connsiteX4" fmla="*/ 1043350 w 2086700"/>
              <a:gd name="connsiteY4" fmla="*/ 0 h 208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6700" h="2086700">
                <a:moveTo>
                  <a:pt x="1043350" y="0"/>
                </a:moveTo>
                <a:cubicBezTo>
                  <a:pt x="1619576" y="0"/>
                  <a:pt x="2086700" y="467124"/>
                  <a:pt x="2086700" y="1043350"/>
                </a:cubicBezTo>
                <a:cubicBezTo>
                  <a:pt x="2086700" y="1619576"/>
                  <a:pt x="1619576" y="2086700"/>
                  <a:pt x="1043350" y="2086700"/>
                </a:cubicBezTo>
                <a:cubicBezTo>
                  <a:pt x="467124" y="2086700"/>
                  <a:pt x="0" y="1619576"/>
                  <a:pt x="0" y="1043350"/>
                </a:cubicBezTo>
                <a:cubicBezTo>
                  <a:pt x="0" y="467124"/>
                  <a:pt x="467124" y="0"/>
                  <a:pt x="10433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5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4453843" y="2147207"/>
            <a:ext cx="1510030" cy="1510029"/>
          </a:xfrm>
          <a:custGeom>
            <a:avLst/>
            <a:gdLst>
              <a:gd name="connsiteX0" fmla="*/ 251677 w 1510030"/>
              <a:gd name="connsiteY0" fmla="*/ 0 h 1510029"/>
              <a:gd name="connsiteX1" fmla="*/ 1258354 w 1510030"/>
              <a:gd name="connsiteY1" fmla="*/ 0 h 1510029"/>
              <a:gd name="connsiteX2" fmla="*/ 1510030 w 1510030"/>
              <a:gd name="connsiteY2" fmla="*/ 251676 h 1510029"/>
              <a:gd name="connsiteX3" fmla="*/ 1510030 w 1510030"/>
              <a:gd name="connsiteY3" fmla="*/ 1258353 h 1510029"/>
              <a:gd name="connsiteX4" fmla="*/ 1258354 w 1510030"/>
              <a:gd name="connsiteY4" fmla="*/ 1510029 h 1510029"/>
              <a:gd name="connsiteX5" fmla="*/ 251677 w 1510030"/>
              <a:gd name="connsiteY5" fmla="*/ 1510029 h 1510029"/>
              <a:gd name="connsiteX6" fmla="*/ 0 w 1510030"/>
              <a:gd name="connsiteY6" fmla="*/ 1258353 h 1510029"/>
              <a:gd name="connsiteX7" fmla="*/ 0 w 1510030"/>
              <a:gd name="connsiteY7" fmla="*/ 251676 h 1510029"/>
              <a:gd name="connsiteX8" fmla="*/ 251677 w 1510030"/>
              <a:gd name="connsiteY8" fmla="*/ 0 h 15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030" h="1510029">
                <a:moveTo>
                  <a:pt x="251677" y="0"/>
                </a:moveTo>
                <a:lnTo>
                  <a:pt x="1258354" y="0"/>
                </a:lnTo>
                <a:cubicBezTo>
                  <a:pt x="1397351" y="0"/>
                  <a:pt x="1510030" y="112679"/>
                  <a:pt x="1510030" y="251676"/>
                </a:cubicBezTo>
                <a:lnTo>
                  <a:pt x="1510030" y="1258353"/>
                </a:lnTo>
                <a:cubicBezTo>
                  <a:pt x="1510030" y="1397350"/>
                  <a:pt x="1397351" y="1510029"/>
                  <a:pt x="1258354" y="1510029"/>
                </a:cubicBezTo>
                <a:lnTo>
                  <a:pt x="251677" y="1510029"/>
                </a:lnTo>
                <a:cubicBezTo>
                  <a:pt x="112679" y="1510029"/>
                  <a:pt x="0" y="1397350"/>
                  <a:pt x="0" y="1258353"/>
                </a:cubicBezTo>
                <a:lnTo>
                  <a:pt x="0" y="251676"/>
                </a:lnTo>
                <a:cubicBezTo>
                  <a:pt x="0" y="112679"/>
                  <a:pt x="112679" y="0"/>
                  <a:pt x="251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6228128" y="2147207"/>
            <a:ext cx="1510030" cy="1510029"/>
          </a:xfrm>
          <a:custGeom>
            <a:avLst/>
            <a:gdLst>
              <a:gd name="connsiteX0" fmla="*/ 251677 w 1510030"/>
              <a:gd name="connsiteY0" fmla="*/ 0 h 1510029"/>
              <a:gd name="connsiteX1" fmla="*/ 1258353 w 1510030"/>
              <a:gd name="connsiteY1" fmla="*/ 0 h 1510029"/>
              <a:gd name="connsiteX2" fmla="*/ 1510030 w 1510030"/>
              <a:gd name="connsiteY2" fmla="*/ 251677 h 1510029"/>
              <a:gd name="connsiteX3" fmla="*/ 1510030 w 1510030"/>
              <a:gd name="connsiteY3" fmla="*/ 1258352 h 1510029"/>
              <a:gd name="connsiteX4" fmla="*/ 1258353 w 1510030"/>
              <a:gd name="connsiteY4" fmla="*/ 1510029 h 1510029"/>
              <a:gd name="connsiteX5" fmla="*/ 251677 w 1510030"/>
              <a:gd name="connsiteY5" fmla="*/ 1510029 h 1510029"/>
              <a:gd name="connsiteX6" fmla="*/ 0 w 1510030"/>
              <a:gd name="connsiteY6" fmla="*/ 1258352 h 1510029"/>
              <a:gd name="connsiteX7" fmla="*/ 0 w 1510030"/>
              <a:gd name="connsiteY7" fmla="*/ 251677 h 1510029"/>
              <a:gd name="connsiteX8" fmla="*/ 251677 w 1510030"/>
              <a:gd name="connsiteY8" fmla="*/ 0 h 15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030" h="1510029">
                <a:moveTo>
                  <a:pt x="251677" y="0"/>
                </a:moveTo>
                <a:lnTo>
                  <a:pt x="1258353" y="0"/>
                </a:lnTo>
                <a:cubicBezTo>
                  <a:pt x="1397350" y="0"/>
                  <a:pt x="1510030" y="112680"/>
                  <a:pt x="1510030" y="251677"/>
                </a:cubicBezTo>
                <a:lnTo>
                  <a:pt x="1510030" y="1258352"/>
                </a:lnTo>
                <a:cubicBezTo>
                  <a:pt x="1510030" y="1397349"/>
                  <a:pt x="1397350" y="1510029"/>
                  <a:pt x="1258353" y="1510029"/>
                </a:cubicBezTo>
                <a:lnTo>
                  <a:pt x="251677" y="1510029"/>
                </a:lnTo>
                <a:cubicBezTo>
                  <a:pt x="112680" y="1510029"/>
                  <a:pt x="0" y="1397349"/>
                  <a:pt x="0" y="1258352"/>
                </a:cubicBezTo>
                <a:lnTo>
                  <a:pt x="0" y="251677"/>
                </a:lnTo>
                <a:cubicBezTo>
                  <a:pt x="0" y="112680"/>
                  <a:pt x="112680" y="0"/>
                  <a:pt x="251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453843" y="3921491"/>
            <a:ext cx="1510030" cy="1510029"/>
          </a:xfrm>
          <a:custGeom>
            <a:avLst/>
            <a:gdLst>
              <a:gd name="connsiteX0" fmla="*/ 251677 w 1510030"/>
              <a:gd name="connsiteY0" fmla="*/ 0 h 1510029"/>
              <a:gd name="connsiteX1" fmla="*/ 1258353 w 1510030"/>
              <a:gd name="connsiteY1" fmla="*/ 0 h 1510029"/>
              <a:gd name="connsiteX2" fmla="*/ 1510030 w 1510030"/>
              <a:gd name="connsiteY2" fmla="*/ 251677 h 1510029"/>
              <a:gd name="connsiteX3" fmla="*/ 1510030 w 1510030"/>
              <a:gd name="connsiteY3" fmla="*/ 1258352 h 1510029"/>
              <a:gd name="connsiteX4" fmla="*/ 1258353 w 1510030"/>
              <a:gd name="connsiteY4" fmla="*/ 1510029 h 1510029"/>
              <a:gd name="connsiteX5" fmla="*/ 251677 w 1510030"/>
              <a:gd name="connsiteY5" fmla="*/ 1510029 h 1510029"/>
              <a:gd name="connsiteX6" fmla="*/ 0 w 1510030"/>
              <a:gd name="connsiteY6" fmla="*/ 1258352 h 1510029"/>
              <a:gd name="connsiteX7" fmla="*/ 0 w 1510030"/>
              <a:gd name="connsiteY7" fmla="*/ 251677 h 1510029"/>
              <a:gd name="connsiteX8" fmla="*/ 251677 w 1510030"/>
              <a:gd name="connsiteY8" fmla="*/ 0 h 15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030" h="1510029">
                <a:moveTo>
                  <a:pt x="251677" y="0"/>
                </a:moveTo>
                <a:lnTo>
                  <a:pt x="1258353" y="0"/>
                </a:lnTo>
                <a:cubicBezTo>
                  <a:pt x="1397350" y="0"/>
                  <a:pt x="1510030" y="112680"/>
                  <a:pt x="1510030" y="251677"/>
                </a:cubicBezTo>
                <a:lnTo>
                  <a:pt x="1510030" y="1258352"/>
                </a:lnTo>
                <a:cubicBezTo>
                  <a:pt x="1510030" y="1397349"/>
                  <a:pt x="1397350" y="1510029"/>
                  <a:pt x="1258353" y="1510029"/>
                </a:cubicBezTo>
                <a:lnTo>
                  <a:pt x="251677" y="1510029"/>
                </a:lnTo>
                <a:cubicBezTo>
                  <a:pt x="112680" y="1510029"/>
                  <a:pt x="0" y="1397349"/>
                  <a:pt x="0" y="1258352"/>
                </a:cubicBezTo>
                <a:lnTo>
                  <a:pt x="0" y="251677"/>
                </a:lnTo>
                <a:cubicBezTo>
                  <a:pt x="0" y="112680"/>
                  <a:pt x="112680" y="0"/>
                  <a:pt x="251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228128" y="3921491"/>
            <a:ext cx="1510030" cy="1510029"/>
          </a:xfrm>
          <a:custGeom>
            <a:avLst/>
            <a:gdLst>
              <a:gd name="connsiteX0" fmla="*/ 251677 w 1510030"/>
              <a:gd name="connsiteY0" fmla="*/ 0 h 1510029"/>
              <a:gd name="connsiteX1" fmla="*/ 1258353 w 1510030"/>
              <a:gd name="connsiteY1" fmla="*/ 0 h 1510029"/>
              <a:gd name="connsiteX2" fmla="*/ 1510030 w 1510030"/>
              <a:gd name="connsiteY2" fmla="*/ 251677 h 1510029"/>
              <a:gd name="connsiteX3" fmla="*/ 1510030 w 1510030"/>
              <a:gd name="connsiteY3" fmla="*/ 1258352 h 1510029"/>
              <a:gd name="connsiteX4" fmla="*/ 1258353 w 1510030"/>
              <a:gd name="connsiteY4" fmla="*/ 1510029 h 1510029"/>
              <a:gd name="connsiteX5" fmla="*/ 251677 w 1510030"/>
              <a:gd name="connsiteY5" fmla="*/ 1510029 h 1510029"/>
              <a:gd name="connsiteX6" fmla="*/ 0 w 1510030"/>
              <a:gd name="connsiteY6" fmla="*/ 1258352 h 1510029"/>
              <a:gd name="connsiteX7" fmla="*/ 0 w 1510030"/>
              <a:gd name="connsiteY7" fmla="*/ 251677 h 1510029"/>
              <a:gd name="connsiteX8" fmla="*/ 251677 w 1510030"/>
              <a:gd name="connsiteY8" fmla="*/ 0 h 15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030" h="1510029">
                <a:moveTo>
                  <a:pt x="251677" y="0"/>
                </a:moveTo>
                <a:lnTo>
                  <a:pt x="1258353" y="0"/>
                </a:lnTo>
                <a:cubicBezTo>
                  <a:pt x="1397350" y="0"/>
                  <a:pt x="1510030" y="112680"/>
                  <a:pt x="1510030" y="251677"/>
                </a:cubicBezTo>
                <a:lnTo>
                  <a:pt x="1510030" y="1258352"/>
                </a:lnTo>
                <a:cubicBezTo>
                  <a:pt x="1510030" y="1397349"/>
                  <a:pt x="1397350" y="1510029"/>
                  <a:pt x="1258353" y="1510029"/>
                </a:cubicBezTo>
                <a:lnTo>
                  <a:pt x="251677" y="1510029"/>
                </a:lnTo>
                <a:cubicBezTo>
                  <a:pt x="112680" y="1510029"/>
                  <a:pt x="0" y="1397349"/>
                  <a:pt x="0" y="1258352"/>
                </a:cubicBezTo>
                <a:lnTo>
                  <a:pt x="0" y="251677"/>
                </a:lnTo>
                <a:cubicBezTo>
                  <a:pt x="0" y="112680"/>
                  <a:pt x="112680" y="0"/>
                  <a:pt x="251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54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493977" y="2542201"/>
            <a:ext cx="1692000" cy="2484000"/>
          </a:xfrm>
          <a:custGeom>
            <a:avLst/>
            <a:gdLst>
              <a:gd name="connsiteX0" fmla="*/ 0 w 1692000"/>
              <a:gd name="connsiteY0" fmla="*/ 0 h 2484000"/>
              <a:gd name="connsiteX1" fmla="*/ 1692000 w 1692000"/>
              <a:gd name="connsiteY1" fmla="*/ 0 h 2484000"/>
              <a:gd name="connsiteX2" fmla="*/ 1692000 w 1692000"/>
              <a:gd name="connsiteY2" fmla="*/ 2484000 h 2484000"/>
              <a:gd name="connsiteX3" fmla="*/ 0 w 1692000"/>
              <a:gd name="connsiteY3" fmla="*/ 2484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2000" h="2484000">
                <a:moveTo>
                  <a:pt x="0" y="0"/>
                </a:moveTo>
                <a:lnTo>
                  <a:pt x="1692000" y="0"/>
                </a:lnTo>
                <a:lnTo>
                  <a:pt x="1692000" y="2484000"/>
                </a:lnTo>
                <a:lnTo>
                  <a:pt x="0" y="24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3709123" y="2542201"/>
            <a:ext cx="1692000" cy="2484000"/>
          </a:xfrm>
          <a:custGeom>
            <a:avLst/>
            <a:gdLst>
              <a:gd name="connsiteX0" fmla="*/ 0 w 1692000"/>
              <a:gd name="connsiteY0" fmla="*/ 0 h 2484000"/>
              <a:gd name="connsiteX1" fmla="*/ 1692000 w 1692000"/>
              <a:gd name="connsiteY1" fmla="*/ 0 h 2484000"/>
              <a:gd name="connsiteX2" fmla="*/ 1692000 w 1692000"/>
              <a:gd name="connsiteY2" fmla="*/ 2484000 h 2484000"/>
              <a:gd name="connsiteX3" fmla="*/ 0 w 1692000"/>
              <a:gd name="connsiteY3" fmla="*/ 2484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2000" h="2484000">
                <a:moveTo>
                  <a:pt x="0" y="0"/>
                </a:moveTo>
                <a:lnTo>
                  <a:pt x="1692000" y="0"/>
                </a:lnTo>
                <a:lnTo>
                  <a:pt x="1692000" y="2484000"/>
                </a:lnTo>
                <a:lnTo>
                  <a:pt x="0" y="24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02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47393" y="1850622"/>
            <a:ext cx="2467828" cy="1813981"/>
          </a:xfrm>
          <a:custGeom>
            <a:avLst/>
            <a:gdLst>
              <a:gd name="connsiteX0" fmla="*/ 302336 w 2467828"/>
              <a:gd name="connsiteY0" fmla="*/ 0 h 1813981"/>
              <a:gd name="connsiteX1" fmla="*/ 2165492 w 2467828"/>
              <a:gd name="connsiteY1" fmla="*/ 0 h 1813981"/>
              <a:gd name="connsiteX2" fmla="*/ 2467828 w 2467828"/>
              <a:gd name="connsiteY2" fmla="*/ 302336 h 1813981"/>
              <a:gd name="connsiteX3" fmla="*/ 2467828 w 2467828"/>
              <a:gd name="connsiteY3" fmla="*/ 1511645 h 1813981"/>
              <a:gd name="connsiteX4" fmla="*/ 2165492 w 2467828"/>
              <a:gd name="connsiteY4" fmla="*/ 1813981 h 1813981"/>
              <a:gd name="connsiteX5" fmla="*/ 302336 w 2467828"/>
              <a:gd name="connsiteY5" fmla="*/ 1813981 h 1813981"/>
              <a:gd name="connsiteX6" fmla="*/ 0 w 2467828"/>
              <a:gd name="connsiteY6" fmla="*/ 1511645 h 1813981"/>
              <a:gd name="connsiteX7" fmla="*/ 0 w 2467828"/>
              <a:gd name="connsiteY7" fmla="*/ 302336 h 1813981"/>
              <a:gd name="connsiteX8" fmla="*/ 302336 w 2467828"/>
              <a:gd name="connsiteY8" fmla="*/ 0 h 181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828" h="1813981">
                <a:moveTo>
                  <a:pt x="302336" y="0"/>
                </a:moveTo>
                <a:lnTo>
                  <a:pt x="2165492" y="0"/>
                </a:lnTo>
                <a:cubicBezTo>
                  <a:pt x="2332468" y="0"/>
                  <a:pt x="2467828" y="135360"/>
                  <a:pt x="2467828" y="302336"/>
                </a:cubicBezTo>
                <a:lnTo>
                  <a:pt x="2467828" y="1511645"/>
                </a:lnTo>
                <a:cubicBezTo>
                  <a:pt x="2467828" y="1678621"/>
                  <a:pt x="2332468" y="1813981"/>
                  <a:pt x="2165492" y="1813981"/>
                </a:cubicBezTo>
                <a:lnTo>
                  <a:pt x="302336" y="1813981"/>
                </a:lnTo>
                <a:cubicBezTo>
                  <a:pt x="135360" y="1813981"/>
                  <a:pt x="0" y="1678621"/>
                  <a:pt x="0" y="1511645"/>
                </a:cubicBezTo>
                <a:lnTo>
                  <a:pt x="0" y="302336"/>
                </a:lnTo>
                <a:cubicBezTo>
                  <a:pt x="0" y="135360"/>
                  <a:pt x="135360" y="0"/>
                  <a:pt x="3023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61385" y="1850624"/>
            <a:ext cx="2467828" cy="1813981"/>
          </a:xfrm>
          <a:custGeom>
            <a:avLst/>
            <a:gdLst>
              <a:gd name="connsiteX0" fmla="*/ 302336 w 2467828"/>
              <a:gd name="connsiteY0" fmla="*/ 0 h 1813981"/>
              <a:gd name="connsiteX1" fmla="*/ 2165492 w 2467828"/>
              <a:gd name="connsiteY1" fmla="*/ 0 h 1813981"/>
              <a:gd name="connsiteX2" fmla="*/ 2467828 w 2467828"/>
              <a:gd name="connsiteY2" fmla="*/ 302336 h 1813981"/>
              <a:gd name="connsiteX3" fmla="*/ 2467828 w 2467828"/>
              <a:gd name="connsiteY3" fmla="*/ 1511645 h 1813981"/>
              <a:gd name="connsiteX4" fmla="*/ 2165492 w 2467828"/>
              <a:gd name="connsiteY4" fmla="*/ 1813981 h 1813981"/>
              <a:gd name="connsiteX5" fmla="*/ 302336 w 2467828"/>
              <a:gd name="connsiteY5" fmla="*/ 1813981 h 1813981"/>
              <a:gd name="connsiteX6" fmla="*/ 0 w 2467828"/>
              <a:gd name="connsiteY6" fmla="*/ 1511645 h 1813981"/>
              <a:gd name="connsiteX7" fmla="*/ 0 w 2467828"/>
              <a:gd name="connsiteY7" fmla="*/ 302336 h 1813981"/>
              <a:gd name="connsiteX8" fmla="*/ 302336 w 2467828"/>
              <a:gd name="connsiteY8" fmla="*/ 0 h 181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828" h="1813981">
                <a:moveTo>
                  <a:pt x="302336" y="0"/>
                </a:moveTo>
                <a:lnTo>
                  <a:pt x="2165492" y="0"/>
                </a:lnTo>
                <a:cubicBezTo>
                  <a:pt x="2332468" y="0"/>
                  <a:pt x="2467828" y="135360"/>
                  <a:pt x="2467828" y="302336"/>
                </a:cubicBezTo>
                <a:lnTo>
                  <a:pt x="2467828" y="1511645"/>
                </a:lnTo>
                <a:cubicBezTo>
                  <a:pt x="2467828" y="1678621"/>
                  <a:pt x="2332468" y="1813981"/>
                  <a:pt x="2165492" y="1813981"/>
                </a:cubicBezTo>
                <a:lnTo>
                  <a:pt x="302336" y="1813981"/>
                </a:lnTo>
                <a:cubicBezTo>
                  <a:pt x="135360" y="1813981"/>
                  <a:pt x="0" y="1678621"/>
                  <a:pt x="0" y="1511645"/>
                </a:cubicBezTo>
                <a:lnTo>
                  <a:pt x="0" y="302336"/>
                </a:lnTo>
                <a:cubicBezTo>
                  <a:pt x="0" y="135360"/>
                  <a:pt x="135360" y="0"/>
                  <a:pt x="3023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966689" y="1850623"/>
            <a:ext cx="2467828" cy="1813982"/>
          </a:xfrm>
          <a:custGeom>
            <a:avLst/>
            <a:gdLst>
              <a:gd name="connsiteX0" fmla="*/ 302336 w 2467828"/>
              <a:gd name="connsiteY0" fmla="*/ 0 h 1813982"/>
              <a:gd name="connsiteX1" fmla="*/ 2165492 w 2467828"/>
              <a:gd name="connsiteY1" fmla="*/ 0 h 1813982"/>
              <a:gd name="connsiteX2" fmla="*/ 2467828 w 2467828"/>
              <a:gd name="connsiteY2" fmla="*/ 302336 h 1813982"/>
              <a:gd name="connsiteX3" fmla="*/ 2467828 w 2467828"/>
              <a:gd name="connsiteY3" fmla="*/ 1511646 h 1813982"/>
              <a:gd name="connsiteX4" fmla="*/ 2165492 w 2467828"/>
              <a:gd name="connsiteY4" fmla="*/ 1813982 h 1813982"/>
              <a:gd name="connsiteX5" fmla="*/ 302336 w 2467828"/>
              <a:gd name="connsiteY5" fmla="*/ 1813982 h 1813982"/>
              <a:gd name="connsiteX6" fmla="*/ 0 w 2467828"/>
              <a:gd name="connsiteY6" fmla="*/ 1511646 h 1813982"/>
              <a:gd name="connsiteX7" fmla="*/ 0 w 2467828"/>
              <a:gd name="connsiteY7" fmla="*/ 302336 h 1813982"/>
              <a:gd name="connsiteX8" fmla="*/ 302336 w 2467828"/>
              <a:gd name="connsiteY8" fmla="*/ 0 h 181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828" h="1813982">
                <a:moveTo>
                  <a:pt x="302336" y="0"/>
                </a:moveTo>
                <a:lnTo>
                  <a:pt x="2165492" y="0"/>
                </a:lnTo>
                <a:cubicBezTo>
                  <a:pt x="2332468" y="0"/>
                  <a:pt x="2467828" y="135360"/>
                  <a:pt x="2467828" y="302336"/>
                </a:cubicBezTo>
                <a:lnTo>
                  <a:pt x="2467828" y="1511646"/>
                </a:lnTo>
                <a:cubicBezTo>
                  <a:pt x="2467828" y="1678622"/>
                  <a:pt x="2332468" y="1813982"/>
                  <a:pt x="2165492" y="1813982"/>
                </a:cubicBezTo>
                <a:lnTo>
                  <a:pt x="302336" y="1813982"/>
                </a:lnTo>
                <a:cubicBezTo>
                  <a:pt x="135360" y="1813982"/>
                  <a:pt x="0" y="1678622"/>
                  <a:pt x="0" y="1511646"/>
                </a:cubicBezTo>
                <a:lnTo>
                  <a:pt x="0" y="302336"/>
                </a:lnTo>
                <a:cubicBezTo>
                  <a:pt x="0" y="135360"/>
                  <a:pt x="135360" y="0"/>
                  <a:pt x="3023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10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369142" y="2341880"/>
            <a:ext cx="4923958" cy="2758436"/>
          </a:xfrm>
          <a:custGeom>
            <a:avLst/>
            <a:gdLst>
              <a:gd name="connsiteX0" fmla="*/ 0 w 4923958"/>
              <a:gd name="connsiteY0" fmla="*/ 0 h 2758436"/>
              <a:gd name="connsiteX1" fmla="*/ 4923958 w 4923958"/>
              <a:gd name="connsiteY1" fmla="*/ 0 h 2758436"/>
              <a:gd name="connsiteX2" fmla="*/ 4923958 w 4923958"/>
              <a:gd name="connsiteY2" fmla="*/ 2758436 h 2758436"/>
              <a:gd name="connsiteX3" fmla="*/ 0 w 4923958"/>
              <a:gd name="connsiteY3" fmla="*/ 2758436 h 275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958" h="2758436">
                <a:moveTo>
                  <a:pt x="0" y="0"/>
                </a:moveTo>
                <a:lnTo>
                  <a:pt x="4923958" y="0"/>
                </a:lnTo>
                <a:lnTo>
                  <a:pt x="4923958" y="2758436"/>
                </a:lnTo>
                <a:lnTo>
                  <a:pt x="0" y="2758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60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074BDE-127E-4C21-9F6C-FD804940D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EAABCE-98A3-4B30-88C6-8460F841F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A952BB-7E25-4FB4-8A39-A2976AF2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7AC34-F845-47C4-BD39-87B2891B6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96EFA-9D30-432A-9547-0DE4AC55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2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851CC7-20B7-41BD-9A50-2460B88F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1683D1-EC1B-496C-BD50-C8ED3147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DA11DC-4C13-4F2B-9594-1230938E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DF8847-ACAC-4514-8409-BF1E7986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CB578E-C104-4EEE-8DAB-E350718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6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CE3A3-4A6B-446B-9A97-42592156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4F1387-6C45-4B41-ACCB-D11002808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89F1B5-73AA-48B4-90B5-37B4991E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415B58-04EA-4493-808F-7272A1CA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2BDB5-82DF-4290-83D8-45EDF2E0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971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DBF60F-FB33-4B73-9B7F-E86D99AEC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E23968-C9AA-476D-843C-F9D3AB787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769024-CED5-41C9-8EF8-1FA38460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60B331-8761-4BBF-A193-2C97DBCD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069154-D6CF-4A01-907D-56960915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D7B6B3-A827-49FD-9B6F-D52A77E3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13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A493B-D975-4978-A154-08030FD1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56C7D0-A369-4129-B127-1A653DF91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8DC7FC-81CD-4F07-9EE8-3505DA10C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F7BBDD-499A-41C7-89B3-9AD720B29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EA3CD9-187F-48FA-9432-482ECB7F1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EF521D-33F3-484C-8A3F-1CF7A15C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003EBE-D633-486D-8BEC-B9557279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0247AE0-FA19-4A9F-9C84-B3F9395A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29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94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31ACA-B57B-4F17-912C-6C36F708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439895-8F5A-4014-AEB9-F6A8AC6C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79629F4-F071-42ED-AB67-EF795460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97DBEEB-9EE9-49E4-8A8B-EA841C07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1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3841D6-1050-4992-B794-104FB7C68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DF86D2-E19E-4881-B330-4DC05D0D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F89A90-8B64-485D-9BF8-489EC964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43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84E79-F894-4BF4-A8F5-2927204B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8A278D-5590-4C38-A884-8BD40890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CC3E79-D61E-482C-B41C-6274A507B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EA8046-3646-47A1-9DEA-6E18CC632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37CE27-F79A-43B8-8958-C00C38B6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4F8BB8-9608-4005-BCDA-6737D903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04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22F9A-A7FD-4975-AAF7-4282FF02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2DE851-9F4D-4867-AE28-1EB8C8A10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B00B7A-326F-4FDB-9A07-16E79A58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2E5626-3808-4A11-83DE-4C815085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1E98EE-D05F-43E5-80B9-F524031B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3B8D70-60E4-4448-8DEE-D95BD0B3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76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76DD9-63ED-4063-882B-193DBCE0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5D28F4E-AFDF-41E6-A0DE-08C5F1858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485C4D-1EB5-4F00-9395-566E1410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248925-BDA3-454E-BD2E-799D75C5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FCC3CA-DC3A-49D1-82AD-740C91B7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9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AB79892-CE0E-416D-AA81-F909C3CE3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CD4E54-A30E-4E65-9E0B-71564E7EC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E38FE-1079-40BE-8D5D-2C574134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F4576E-38FE-4E50-B2B3-E5C8AC3A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342384-0CE3-4880-B7E2-54954177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25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240921" y="3130161"/>
            <a:ext cx="1674000" cy="1674002"/>
          </a:xfrm>
          <a:custGeom>
            <a:avLst/>
            <a:gdLst>
              <a:gd name="connsiteX0" fmla="*/ 837000 w 1674000"/>
              <a:gd name="connsiteY0" fmla="*/ 0 h 1674002"/>
              <a:gd name="connsiteX1" fmla="*/ 1674000 w 1674000"/>
              <a:gd name="connsiteY1" fmla="*/ 837001 h 1674002"/>
              <a:gd name="connsiteX2" fmla="*/ 837000 w 1674000"/>
              <a:gd name="connsiteY2" fmla="*/ 1674002 h 1674002"/>
              <a:gd name="connsiteX3" fmla="*/ 0 w 1674000"/>
              <a:gd name="connsiteY3" fmla="*/ 837001 h 1674002"/>
              <a:gd name="connsiteX4" fmla="*/ 837000 w 1674000"/>
              <a:gd name="connsiteY4" fmla="*/ 0 h 167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000" h="1674002">
                <a:moveTo>
                  <a:pt x="837000" y="0"/>
                </a:moveTo>
                <a:cubicBezTo>
                  <a:pt x="1299262" y="0"/>
                  <a:pt x="1674000" y="374738"/>
                  <a:pt x="1674000" y="837001"/>
                </a:cubicBezTo>
                <a:cubicBezTo>
                  <a:pt x="1674000" y="1299264"/>
                  <a:pt x="1299262" y="1674002"/>
                  <a:pt x="837000" y="1674002"/>
                </a:cubicBezTo>
                <a:cubicBezTo>
                  <a:pt x="374738" y="1674002"/>
                  <a:pt x="0" y="1299264"/>
                  <a:pt x="0" y="837001"/>
                </a:cubicBezTo>
                <a:cubicBezTo>
                  <a:pt x="0" y="374738"/>
                  <a:pt x="374738" y="0"/>
                  <a:pt x="837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1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74714" y="2001610"/>
            <a:ext cx="5456521" cy="3563442"/>
          </a:xfrm>
          <a:custGeom>
            <a:avLst/>
            <a:gdLst>
              <a:gd name="connsiteX0" fmla="*/ 0 w 5456521"/>
              <a:gd name="connsiteY0" fmla="*/ 0 h 3563442"/>
              <a:gd name="connsiteX1" fmla="*/ 5456521 w 5456521"/>
              <a:gd name="connsiteY1" fmla="*/ 0 h 3563442"/>
              <a:gd name="connsiteX2" fmla="*/ 5456521 w 5456521"/>
              <a:gd name="connsiteY2" fmla="*/ 3563442 h 3563442"/>
              <a:gd name="connsiteX3" fmla="*/ 0 w 5456521"/>
              <a:gd name="connsiteY3" fmla="*/ 3563442 h 356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6521" h="3563442">
                <a:moveTo>
                  <a:pt x="0" y="0"/>
                </a:moveTo>
                <a:lnTo>
                  <a:pt x="5456521" y="0"/>
                </a:lnTo>
                <a:lnTo>
                  <a:pt x="5456521" y="3563442"/>
                </a:lnTo>
                <a:lnTo>
                  <a:pt x="0" y="3563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1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881082" y="1796511"/>
            <a:ext cx="5014947" cy="1763342"/>
          </a:xfrm>
          <a:custGeom>
            <a:avLst/>
            <a:gdLst>
              <a:gd name="connsiteX0" fmla="*/ 0 w 5014947"/>
              <a:gd name="connsiteY0" fmla="*/ 0 h 1763342"/>
              <a:gd name="connsiteX1" fmla="*/ 5014947 w 5014947"/>
              <a:gd name="connsiteY1" fmla="*/ 0 h 1763342"/>
              <a:gd name="connsiteX2" fmla="*/ 5014947 w 5014947"/>
              <a:gd name="connsiteY2" fmla="*/ 1763342 h 1763342"/>
              <a:gd name="connsiteX3" fmla="*/ 0 w 5014947"/>
              <a:gd name="connsiteY3" fmla="*/ 1763342 h 176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4947" h="1763342">
                <a:moveTo>
                  <a:pt x="0" y="0"/>
                </a:moveTo>
                <a:lnTo>
                  <a:pt x="5014947" y="0"/>
                </a:lnTo>
                <a:lnTo>
                  <a:pt x="5014947" y="1763342"/>
                </a:lnTo>
                <a:lnTo>
                  <a:pt x="0" y="17633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99625" y="1796515"/>
            <a:ext cx="5014947" cy="1763342"/>
          </a:xfrm>
          <a:custGeom>
            <a:avLst/>
            <a:gdLst>
              <a:gd name="connsiteX0" fmla="*/ 0 w 5014947"/>
              <a:gd name="connsiteY0" fmla="*/ 0 h 1763342"/>
              <a:gd name="connsiteX1" fmla="*/ 5014947 w 5014947"/>
              <a:gd name="connsiteY1" fmla="*/ 0 h 1763342"/>
              <a:gd name="connsiteX2" fmla="*/ 5014947 w 5014947"/>
              <a:gd name="connsiteY2" fmla="*/ 1763342 h 1763342"/>
              <a:gd name="connsiteX3" fmla="*/ 0 w 5014947"/>
              <a:gd name="connsiteY3" fmla="*/ 1763342 h 176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4947" h="1763342">
                <a:moveTo>
                  <a:pt x="0" y="0"/>
                </a:moveTo>
                <a:lnTo>
                  <a:pt x="5014947" y="0"/>
                </a:lnTo>
                <a:lnTo>
                  <a:pt x="5014947" y="1763342"/>
                </a:lnTo>
                <a:lnTo>
                  <a:pt x="0" y="17633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2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41032" y="1965088"/>
            <a:ext cx="2025062" cy="2041234"/>
          </a:xfrm>
          <a:custGeom>
            <a:avLst/>
            <a:gdLst>
              <a:gd name="connsiteX0" fmla="*/ 1012531 w 2025062"/>
              <a:gd name="connsiteY0" fmla="*/ 0 h 2041234"/>
              <a:gd name="connsiteX1" fmla="*/ 2025062 w 2025062"/>
              <a:gd name="connsiteY1" fmla="*/ 1020617 h 2041234"/>
              <a:gd name="connsiteX2" fmla="*/ 1012531 w 2025062"/>
              <a:gd name="connsiteY2" fmla="*/ 2041234 h 2041234"/>
              <a:gd name="connsiteX3" fmla="*/ 0 w 2025062"/>
              <a:gd name="connsiteY3" fmla="*/ 1020617 h 2041234"/>
              <a:gd name="connsiteX4" fmla="*/ 1012531 w 2025062"/>
              <a:gd name="connsiteY4" fmla="*/ 0 h 204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062" h="2041234">
                <a:moveTo>
                  <a:pt x="1012531" y="0"/>
                </a:moveTo>
                <a:cubicBezTo>
                  <a:pt x="1571736" y="0"/>
                  <a:pt x="2025062" y="456946"/>
                  <a:pt x="2025062" y="1020617"/>
                </a:cubicBezTo>
                <a:cubicBezTo>
                  <a:pt x="2025062" y="1584288"/>
                  <a:pt x="1571736" y="2041234"/>
                  <a:pt x="1012531" y="2041234"/>
                </a:cubicBezTo>
                <a:cubicBezTo>
                  <a:pt x="453326" y="2041234"/>
                  <a:pt x="0" y="1584288"/>
                  <a:pt x="0" y="1020617"/>
                </a:cubicBezTo>
                <a:cubicBezTo>
                  <a:pt x="0" y="456946"/>
                  <a:pt x="453326" y="0"/>
                  <a:pt x="10125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769324" y="1965088"/>
            <a:ext cx="2025062" cy="2041234"/>
          </a:xfrm>
          <a:custGeom>
            <a:avLst/>
            <a:gdLst>
              <a:gd name="connsiteX0" fmla="*/ 1012531 w 2025062"/>
              <a:gd name="connsiteY0" fmla="*/ 0 h 2041234"/>
              <a:gd name="connsiteX1" fmla="*/ 2025062 w 2025062"/>
              <a:gd name="connsiteY1" fmla="*/ 1020617 h 2041234"/>
              <a:gd name="connsiteX2" fmla="*/ 1012531 w 2025062"/>
              <a:gd name="connsiteY2" fmla="*/ 2041234 h 2041234"/>
              <a:gd name="connsiteX3" fmla="*/ 0 w 2025062"/>
              <a:gd name="connsiteY3" fmla="*/ 1020617 h 2041234"/>
              <a:gd name="connsiteX4" fmla="*/ 1012531 w 2025062"/>
              <a:gd name="connsiteY4" fmla="*/ 0 h 204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062" h="2041234">
                <a:moveTo>
                  <a:pt x="1012531" y="0"/>
                </a:moveTo>
                <a:cubicBezTo>
                  <a:pt x="1571736" y="0"/>
                  <a:pt x="2025062" y="456946"/>
                  <a:pt x="2025062" y="1020617"/>
                </a:cubicBezTo>
                <a:cubicBezTo>
                  <a:pt x="2025062" y="1584288"/>
                  <a:pt x="1571736" y="2041234"/>
                  <a:pt x="1012531" y="2041234"/>
                </a:cubicBezTo>
                <a:cubicBezTo>
                  <a:pt x="453326" y="2041234"/>
                  <a:pt x="0" y="1584288"/>
                  <a:pt x="0" y="1020617"/>
                </a:cubicBezTo>
                <a:cubicBezTo>
                  <a:pt x="0" y="456946"/>
                  <a:pt x="453326" y="0"/>
                  <a:pt x="10125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397616" y="1965088"/>
            <a:ext cx="2025062" cy="2041234"/>
          </a:xfrm>
          <a:custGeom>
            <a:avLst/>
            <a:gdLst>
              <a:gd name="connsiteX0" fmla="*/ 1012531 w 2025062"/>
              <a:gd name="connsiteY0" fmla="*/ 0 h 2041234"/>
              <a:gd name="connsiteX1" fmla="*/ 2025062 w 2025062"/>
              <a:gd name="connsiteY1" fmla="*/ 1020617 h 2041234"/>
              <a:gd name="connsiteX2" fmla="*/ 1012531 w 2025062"/>
              <a:gd name="connsiteY2" fmla="*/ 2041234 h 2041234"/>
              <a:gd name="connsiteX3" fmla="*/ 0 w 2025062"/>
              <a:gd name="connsiteY3" fmla="*/ 1020617 h 2041234"/>
              <a:gd name="connsiteX4" fmla="*/ 1012531 w 2025062"/>
              <a:gd name="connsiteY4" fmla="*/ 0 h 204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062" h="2041234">
                <a:moveTo>
                  <a:pt x="1012531" y="0"/>
                </a:moveTo>
                <a:cubicBezTo>
                  <a:pt x="1571736" y="0"/>
                  <a:pt x="2025062" y="456946"/>
                  <a:pt x="2025062" y="1020617"/>
                </a:cubicBezTo>
                <a:cubicBezTo>
                  <a:pt x="2025062" y="1584288"/>
                  <a:pt x="1571736" y="2041234"/>
                  <a:pt x="1012531" y="2041234"/>
                </a:cubicBezTo>
                <a:cubicBezTo>
                  <a:pt x="453326" y="2041234"/>
                  <a:pt x="0" y="1584288"/>
                  <a:pt x="0" y="1020617"/>
                </a:cubicBezTo>
                <a:cubicBezTo>
                  <a:pt x="0" y="456946"/>
                  <a:pt x="453326" y="0"/>
                  <a:pt x="10125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025908" y="1965088"/>
            <a:ext cx="2025062" cy="2041234"/>
          </a:xfrm>
          <a:custGeom>
            <a:avLst/>
            <a:gdLst>
              <a:gd name="connsiteX0" fmla="*/ 1012531 w 2025062"/>
              <a:gd name="connsiteY0" fmla="*/ 0 h 2041234"/>
              <a:gd name="connsiteX1" fmla="*/ 2025062 w 2025062"/>
              <a:gd name="connsiteY1" fmla="*/ 1020617 h 2041234"/>
              <a:gd name="connsiteX2" fmla="*/ 1012531 w 2025062"/>
              <a:gd name="connsiteY2" fmla="*/ 2041234 h 2041234"/>
              <a:gd name="connsiteX3" fmla="*/ 0 w 2025062"/>
              <a:gd name="connsiteY3" fmla="*/ 1020617 h 2041234"/>
              <a:gd name="connsiteX4" fmla="*/ 1012531 w 2025062"/>
              <a:gd name="connsiteY4" fmla="*/ 0 h 204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5062" h="2041234">
                <a:moveTo>
                  <a:pt x="1012531" y="0"/>
                </a:moveTo>
                <a:cubicBezTo>
                  <a:pt x="1571736" y="0"/>
                  <a:pt x="2025062" y="456946"/>
                  <a:pt x="2025062" y="1020617"/>
                </a:cubicBezTo>
                <a:cubicBezTo>
                  <a:pt x="2025062" y="1584288"/>
                  <a:pt x="1571736" y="2041234"/>
                  <a:pt x="1012531" y="2041234"/>
                </a:cubicBezTo>
                <a:cubicBezTo>
                  <a:pt x="453326" y="2041234"/>
                  <a:pt x="0" y="1584288"/>
                  <a:pt x="0" y="1020617"/>
                </a:cubicBezTo>
                <a:cubicBezTo>
                  <a:pt x="0" y="456946"/>
                  <a:pt x="453326" y="0"/>
                  <a:pt x="10125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33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073476" y="1890235"/>
            <a:ext cx="4050487" cy="2405634"/>
          </a:xfrm>
          <a:custGeom>
            <a:avLst/>
            <a:gdLst>
              <a:gd name="connsiteX0" fmla="*/ 0 w 4050487"/>
              <a:gd name="connsiteY0" fmla="*/ 0 h 2405634"/>
              <a:gd name="connsiteX1" fmla="*/ 4050487 w 4050487"/>
              <a:gd name="connsiteY1" fmla="*/ 0 h 2405634"/>
              <a:gd name="connsiteX2" fmla="*/ 4050487 w 4050487"/>
              <a:gd name="connsiteY2" fmla="*/ 2405634 h 2405634"/>
              <a:gd name="connsiteX3" fmla="*/ 0 w 4050487"/>
              <a:gd name="connsiteY3" fmla="*/ 2405634 h 240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0487" h="2405634">
                <a:moveTo>
                  <a:pt x="0" y="0"/>
                </a:moveTo>
                <a:lnTo>
                  <a:pt x="4050487" y="0"/>
                </a:lnTo>
                <a:lnTo>
                  <a:pt x="4050487" y="2405634"/>
                </a:lnTo>
                <a:lnTo>
                  <a:pt x="0" y="24056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60988" y="2161494"/>
            <a:ext cx="2350268" cy="1862718"/>
          </a:xfrm>
          <a:custGeom>
            <a:avLst/>
            <a:gdLst>
              <a:gd name="connsiteX0" fmla="*/ 0 w 2350268"/>
              <a:gd name="connsiteY0" fmla="*/ 0 h 1862718"/>
              <a:gd name="connsiteX1" fmla="*/ 2350268 w 2350268"/>
              <a:gd name="connsiteY1" fmla="*/ 0 h 1862718"/>
              <a:gd name="connsiteX2" fmla="*/ 2350268 w 2350268"/>
              <a:gd name="connsiteY2" fmla="*/ 1862718 h 1862718"/>
              <a:gd name="connsiteX3" fmla="*/ 0 w 2350268"/>
              <a:gd name="connsiteY3" fmla="*/ 1862718 h 1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268" h="1862718">
                <a:moveTo>
                  <a:pt x="0" y="0"/>
                </a:moveTo>
                <a:lnTo>
                  <a:pt x="2350268" y="0"/>
                </a:lnTo>
                <a:lnTo>
                  <a:pt x="2350268" y="1862718"/>
                </a:lnTo>
                <a:lnTo>
                  <a:pt x="0" y="186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82832" y="2161494"/>
            <a:ext cx="2350268" cy="1862718"/>
          </a:xfrm>
          <a:custGeom>
            <a:avLst/>
            <a:gdLst>
              <a:gd name="connsiteX0" fmla="*/ 0 w 2350268"/>
              <a:gd name="connsiteY0" fmla="*/ 0 h 1862718"/>
              <a:gd name="connsiteX1" fmla="*/ 2350268 w 2350268"/>
              <a:gd name="connsiteY1" fmla="*/ 0 h 1862718"/>
              <a:gd name="connsiteX2" fmla="*/ 2350268 w 2350268"/>
              <a:gd name="connsiteY2" fmla="*/ 1862718 h 1862718"/>
              <a:gd name="connsiteX3" fmla="*/ 0 w 2350268"/>
              <a:gd name="connsiteY3" fmla="*/ 1862718 h 1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0268" h="1862718">
                <a:moveTo>
                  <a:pt x="0" y="0"/>
                </a:moveTo>
                <a:lnTo>
                  <a:pt x="2350268" y="0"/>
                </a:lnTo>
                <a:lnTo>
                  <a:pt x="2350268" y="1862718"/>
                </a:lnTo>
                <a:lnTo>
                  <a:pt x="0" y="186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1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874713" y="1711718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874713" y="3820680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507804" y="1711720"/>
            <a:ext cx="5175190" cy="4164397"/>
          </a:xfrm>
          <a:custGeom>
            <a:avLst/>
            <a:gdLst>
              <a:gd name="connsiteX0" fmla="*/ 0 w 5175190"/>
              <a:gd name="connsiteY0" fmla="*/ 0 h 4164397"/>
              <a:gd name="connsiteX1" fmla="*/ 5175190 w 5175190"/>
              <a:gd name="connsiteY1" fmla="*/ 0 h 4164397"/>
              <a:gd name="connsiteX2" fmla="*/ 5175190 w 5175190"/>
              <a:gd name="connsiteY2" fmla="*/ 4164397 h 4164397"/>
              <a:gd name="connsiteX3" fmla="*/ 0 w 5175190"/>
              <a:gd name="connsiteY3" fmla="*/ 4164397 h 41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5190" h="4164397">
                <a:moveTo>
                  <a:pt x="0" y="0"/>
                </a:moveTo>
                <a:lnTo>
                  <a:pt x="5175190" y="0"/>
                </a:lnTo>
                <a:lnTo>
                  <a:pt x="5175190" y="4164397"/>
                </a:lnTo>
                <a:lnTo>
                  <a:pt x="0" y="41643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760826" y="1702607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8760826" y="3820681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5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725525" y="3854333"/>
            <a:ext cx="1504605" cy="2078395"/>
          </a:xfrm>
          <a:custGeom>
            <a:avLst/>
            <a:gdLst>
              <a:gd name="connsiteX0" fmla="*/ 3164 w 1504605"/>
              <a:gd name="connsiteY0" fmla="*/ 0 h 2078395"/>
              <a:gd name="connsiteX1" fmla="*/ 1502496 w 1504605"/>
              <a:gd name="connsiteY1" fmla="*/ 0 h 2078395"/>
              <a:gd name="connsiteX2" fmla="*/ 1504605 w 1504605"/>
              <a:gd name="connsiteY2" fmla="*/ 2321 h 2078395"/>
              <a:gd name="connsiteX3" fmla="*/ 1503551 w 1504605"/>
              <a:gd name="connsiteY3" fmla="*/ 2076074 h 2078395"/>
              <a:gd name="connsiteX4" fmla="*/ 1501442 w 1504605"/>
              <a:gd name="connsiteY4" fmla="*/ 2078395 h 2078395"/>
              <a:gd name="connsiteX5" fmla="*/ 2109 w 1504605"/>
              <a:gd name="connsiteY5" fmla="*/ 2078395 h 2078395"/>
              <a:gd name="connsiteX6" fmla="*/ 0 w 1504605"/>
              <a:gd name="connsiteY6" fmla="*/ 2076074 h 2078395"/>
              <a:gd name="connsiteX7" fmla="*/ 1055 w 1504605"/>
              <a:gd name="connsiteY7" fmla="*/ 2321 h 2078395"/>
              <a:gd name="connsiteX8" fmla="*/ 3164 w 1504605"/>
              <a:gd name="connsiteY8" fmla="*/ 0 h 207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4605" h="2078395">
                <a:moveTo>
                  <a:pt x="3164" y="0"/>
                </a:moveTo>
                <a:cubicBezTo>
                  <a:pt x="1502496" y="0"/>
                  <a:pt x="1502496" y="0"/>
                  <a:pt x="1502496" y="0"/>
                </a:cubicBezTo>
                <a:cubicBezTo>
                  <a:pt x="1503551" y="0"/>
                  <a:pt x="1504605" y="1161"/>
                  <a:pt x="1504605" y="2321"/>
                </a:cubicBezTo>
                <a:lnTo>
                  <a:pt x="1503551" y="2076074"/>
                </a:lnTo>
                <a:cubicBezTo>
                  <a:pt x="1503551" y="2077234"/>
                  <a:pt x="1502496" y="2078395"/>
                  <a:pt x="1501442" y="2078395"/>
                </a:cubicBezTo>
                <a:cubicBezTo>
                  <a:pt x="2109" y="2078395"/>
                  <a:pt x="2109" y="2078395"/>
                  <a:pt x="2109" y="2078395"/>
                </a:cubicBezTo>
                <a:cubicBezTo>
                  <a:pt x="1055" y="2078395"/>
                  <a:pt x="0" y="2077234"/>
                  <a:pt x="0" y="2076074"/>
                </a:cubicBezTo>
                <a:cubicBezTo>
                  <a:pt x="1055" y="2321"/>
                  <a:pt x="1055" y="2321"/>
                  <a:pt x="1055" y="2321"/>
                </a:cubicBezTo>
                <a:cubicBezTo>
                  <a:pt x="1055" y="1161"/>
                  <a:pt x="2109" y="0"/>
                  <a:pt x="31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38489" y="3118827"/>
            <a:ext cx="4305355" cy="2720186"/>
          </a:xfrm>
          <a:custGeom>
            <a:avLst/>
            <a:gdLst>
              <a:gd name="connsiteX0" fmla="*/ 0 w 4305355"/>
              <a:gd name="connsiteY0" fmla="*/ 0 h 2720186"/>
              <a:gd name="connsiteX1" fmla="*/ 4305355 w 4305355"/>
              <a:gd name="connsiteY1" fmla="*/ 0 h 2720186"/>
              <a:gd name="connsiteX2" fmla="*/ 4305355 w 4305355"/>
              <a:gd name="connsiteY2" fmla="*/ 2720186 h 2720186"/>
              <a:gd name="connsiteX3" fmla="*/ 0 w 4305355"/>
              <a:gd name="connsiteY3" fmla="*/ 2720186 h 27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55" h="2720186">
                <a:moveTo>
                  <a:pt x="0" y="0"/>
                </a:moveTo>
                <a:lnTo>
                  <a:pt x="4305355" y="0"/>
                </a:lnTo>
                <a:lnTo>
                  <a:pt x="4305355" y="2720186"/>
                </a:lnTo>
                <a:lnTo>
                  <a:pt x="0" y="27201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479990" y="4672037"/>
            <a:ext cx="737704" cy="1293411"/>
          </a:xfrm>
          <a:custGeom>
            <a:avLst/>
            <a:gdLst>
              <a:gd name="connsiteX0" fmla="*/ 0 w 737704"/>
              <a:gd name="connsiteY0" fmla="*/ 0 h 1293411"/>
              <a:gd name="connsiteX1" fmla="*/ 737704 w 737704"/>
              <a:gd name="connsiteY1" fmla="*/ 0 h 1293411"/>
              <a:gd name="connsiteX2" fmla="*/ 737704 w 737704"/>
              <a:gd name="connsiteY2" fmla="*/ 1293411 h 1293411"/>
              <a:gd name="connsiteX3" fmla="*/ 0 w 737704"/>
              <a:gd name="connsiteY3" fmla="*/ 1293411 h 129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704" h="1293411">
                <a:moveTo>
                  <a:pt x="0" y="0"/>
                </a:moveTo>
                <a:lnTo>
                  <a:pt x="737704" y="0"/>
                </a:lnTo>
                <a:lnTo>
                  <a:pt x="737704" y="1293411"/>
                </a:lnTo>
                <a:lnTo>
                  <a:pt x="0" y="12934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4" r="52291" b="615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6001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2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3" r:id="rId12"/>
    <p:sldLayoutId id="2147483664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8E9FB2-8A11-4AFF-8694-2FC566EB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E575C4-1D8D-49D1-8778-1B5327CBA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46CABB-2D1F-427D-A6A0-0224E91FF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5B9-2F6B-4240-8B03-3A7ECB18A189}" type="datetimeFigureOut">
              <a:rPr lang="zh-CN" altLang="en-US" smtClean="0"/>
              <a:t>2023/4/29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9E2DA-1105-4C93-B864-F10D88F76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19DD91-5652-4BA0-A3D5-130D13EA3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E6E9-A9A9-4637-91BC-A509573C81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45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70427" y="3790794"/>
            <a:ext cx="667271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ru-RU" altLang="zh-CN" sz="1600" dirty="0" smtClean="0">
                <a:solidFill>
                  <a:schemeClr val="bg1"/>
                </a:solidFill>
              </a:rPr>
              <a:t>Выполнил: студент группы 35200 ИС-2 ИЭП </a:t>
            </a:r>
            <a:r>
              <a:rPr lang="ru-RU" altLang="zh-CN" sz="1600" dirty="0">
                <a:solidFill>
                  <a:schemeClr val="bg1"/>
                </a:solidFill>
              </a:rPr>
              <a:t>СПО ННГУ </a:t>
            </a:r>
            <a:endParaRPr lang="ru-RU" altLang="zh-CN" sz="1600" dirty="0" smtClean="0">
              <a:solidFill>
                <a:schemeClr val="bg1"/>
              </a:solidFill>
            </a:endParaRPr>
          </a:p>
          <a:p>
            <a:endParaRPr lang="ru-RU" altLang="zh-CN" sz="1600" dirty="0">
              <a:solidFill>
                <a:schemeClr val="bg1"/>
              </a:solidFill>
            </a:endParaRPr>
          </a:p>
          <a:p>
            <a:r>
              <a:rPr lang="ru-RU" altLang="zh-CN" sz="1600" dirty="0" smtClean="0">
                <a:solidFill>
                  <a:schemeClr val="bg1"/>
                </a:solidFill>
              </a:rPr>
              <a:t>Склянин Максим Николаевич</a:t>
            </a:r>
          </a:p>
          <a:p>
            <a:endParaRPr lang="ru-RU" altLang="zh-CN" sz="1600" dirty="0">
              <a:solidFill>
                <a:schemeClr val="bg1"/>
              </a:solidFill>
            </a:endParaRPr>
          </a:p>
          <a:p>
            <a:r>
              <a:rPr lang="ru-RU" altLang="zh-CN" sz="1600" dirty="0" smtClean="0">
                <a:solidFill>
                  <a:schemeClr val="bg1"/>
                </a:solidFill>
              </a:rPr>
              <a:t>Научный руководитель:  Половко Екатерина Игоревна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793" y="1788252"/>
            <a:ext cx="872161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ru-RU" altLang="zh-CN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Роботы и робототехника</a:t>
            </a:r>
          </a:p>
        </p:txBody>
      </p:sp>
      <p:pic>
        <p:nvPicPr>
          <p:cNvPr id="8" name="Isaac Shepard - Letting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7943" y="-576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978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874713" y="1506469"/>
            <a:ext cx="10400091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Новые технологии для робототехники обеспечили процветание роботизированных механизмов в самых различных областях жизнедеятельности человека. Сегодня без роботов невозможно представить себе очень многие процессы, особенно в промышленности. Станки с ЧПУ, манипуляторы, автоматизированные производственные линии – не что иное как воплощение технологий робототехники.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74713" y="473038"/>
            <a:ext cx="73968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Современные направления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9" name="平行四边形 38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平行四边形 39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平行四边形 40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499810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75643" y="1428063"/>
            <a:ext cx="6701432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fontAlgn="base"/>
            <a:r>
              <a:rPr lang="ru-RU" sz="2400" dirty="0" smtClean="0">
                <a:solidFill>
                  <a:schemeClr val="bg1"/>
                </a:solidFill>
              </a:rPr>
              <a:t>Минусы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Техническое обслуживание.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Энергопотребление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Потеря </a:t>
            </a:r>
            <a:r>
              <a:rPr lang="ru-RU" sz="2400" dirty="0">
                <a:solidFill>
                  <a:schemeClr val="bg1"/>
                </a:solidFill>
              </a:rPr>
              <a:t>рабочих мест.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Деградация </a:t>
            </a:r>
            <a:r>
              <a:rPr lang="ru-RU" sz="2400" dirty="0">
                <a:solidFill>
                  <a:schemeClr val="bg1"/>
                </a:solidFill>
              </a:rPr>
              <a:t>населения.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Правовые </a:t>
            </a:r>
            <a:r>
              <a:rPr lang="ru-RU" sz="2400" dirty="0">
                <a:solidFill>
                  <a:schemeClr val="bg1"/>
                </a:solidFill>
              </a:rPr>
              <a:t>системы некоторых стран не готовы к автоматизации, государственные структуры зачастую имеют сложности в определении ответственных лиц за «действия» техники.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Отсутствие условий для внедрения высоких технологий во все области жизни.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4713" y="473038"/>
            <a:ext cx="73968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Плюсы</a:t>
            </a:r>
            <a:r>
              <a:rPr kumimoji="0" lang="ru-RU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 и минусы роботизации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9" name="平行四边形 38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平行四边形 39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平行四边形 40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31"/>
          <p:cNvSpPr/>
          <p:nvPr/>
        </p:nvSpPr>
        <p:spPr>
          <a:xfrm>
            <a:off x="7292994" y="1522626"/>
            <a:ext cx="4899006" cy="1846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fontAlgn="base"/>
            <a:r>
              <a:rPr lang="ru-RU" sz="2400" dirty="0" smtClean="0">
                <a:solidFill>
                  <a:schemeClr val="bg1"/>
                </a:solidFill>
              </a:rPr>
              <a:t>Плюсы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Вау</a:t>
            </a:r>
            <a:r>
              <a:rPr lang="ru-RU" sz="2400" dirty="0" smtClean="0">
                <a:solidFill>
                  <a:schemeClr val="bg1"/>
                </a:solidFill>
              </a:rPr>
              <a:t>-эффект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Экономия </a:t>
            </a:r>
            <a:r>
              <a:rPr lang="ru-RU" sz="2400" dirty="0">
                <a:solidFill>
                  <a:schemeClr val="bg1"/>
                </a:solidFill>
              </a:rPr>
              <a:t>и оптимизация.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Качество </a:t>
            </a:r>
            <a:r>
              <a:rPr lang="ru-RU" sz="2400" dirty="0">
                <a:solidFill>
                  <a:schemeClr val="bg1"/>
                </a:solidFill>
              </a:rPr>
              <a:t>и скорость.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753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639373" y="1513788"/>
            <a:ext cx="10697056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fontAlgn="base"/>
            <a:r>
              <a:rPr lang="ru-RU" sz="2400" dirty="0">
                <a:solidFill>
                  <a:schemeClr val="bg1"/>
                </a:solidFill>
              </a:rPr>
              <a:t>Роботы и технологии устроены так, чтобы заменять людей на участках деятельности подлежащих </a:t>
            </a:r>
            <a:r>
              <a:rPr lang="ru-RU" sz="2400" dirty="0" smtClean="0">
                <a:solidFill>
                  <a:schemeClr val="bg1"/>
                </a:solidFill>
              </a:rPr>
              <a:t>автоматизации. </a:t>
            </a:r>
            <a:r>
              <a:rPr lang="ru-RU" sz="2400" dirty="0">
                <a:solidFill>
                  <a:schemeClr val="bg1"/>
                </a:solidFill>
              </a:rPr>
              <a:t>О</a:t>
            </a:r>
            <a:r>
              <a:rPr lang="ru-RU" sz="2400" dirty="0" smtClean="0">
                <a:solidFill>
                  <a:schemeClr val="bg1"/>
                </a:solidFill>
              </a:rPr>
              <a:t>сновная </a:t>
            </a:r>
            <a:r>
              <a:rPr lang="ru-RU" sz="2400" dirty="0">
                <a:solidFill>
                  <a:schemeClr val="bg1"/>
                </a:solidFill>
              </a:rPr>
              <a:t>область применения роботов </a:t>
            </a:r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данный момент это процессы </a:t>
            </a:r>
            <a:r>
              <a:rPr lang="ru-RU" sz="2400" dirty="0" err="1">
                <a:solidFill>
                  <a:schemeClr val="bg1"/>
                </a:solidFill>
              </a:rPr>
              <a:t>бэк</a:t>
            </a:r>
            <a:r>
              <a:rPr lang="ru-RU" sz="2400" dirty="0">
                <a:solidFill>
                  <a:schemeClr val="bg1"/>
                </a:solidFill>
              </a:rPr>
              <a:t>-офиса компаний, в основном бухгалтерия, HR, закупки, казначейство, операционная деятельность в банках.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just" fontAlgn="base"/>
            <a:endParaRPr lang="ru-RU" sz="2400" dirty="0">
              <a:solidFill>
                <a:schemeClr val="bg1"/>
              </a:solidFill>
            </a:endParaRPr>
          </a:p>
          <a:p>
            <a:pPr algn="just" fontAlgn="base"/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>
                <a:solidFill>
                  <a:schemeClr val="bg1"/>
                </a:solidFill>
              </a:rPr>
              <a:t>сегодняшний день программные роботы RPA используются в 90% случаев для выполнения повторяющейся монотонной работы.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10940" y="333424"/>
            <a:ext cx="8187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ru-RU" altLang="zh-CN" sz="3600" b="1" dirty="0" smtClean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Смогут </a:t>
            </a:r>
            <a:r>
              <a:rPr lang="ru-RU" altLang="zh-CN" sz="3600" b="1" dirty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ли роботы заменить нас</a:t>
            </a:r>
            <a:r>
              <a:rPr lang="ru-RU" altLang="zh-CN" sz="3600" b="1" dirty="0" smtClean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9" name="平行四边形 38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平行四边形 39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平行四边形 40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794273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74713" y="1625882"/>
            <a:ext cx="7644465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Спасибо за внимание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456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861956" y="1619861"/>
            <a:ext cx="10546024" cy="4947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Изучить новинки робототехники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0" name="平行四边形 29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22"/>
          <p:cNvSpPr/>
          <p:nvPr/>
        </p:nvSpPr>
        <p:spPr>
          <a:xfrm>
            <a:off x="1004831" y="485004"/>
            <a:ext cx="10546024" cy="4947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zh-CN" sz="2400" b="1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文本框 24"/>
          <p:cNvSpPr txBox="1"/>
          <p:nvPr/>
        </p:nvSpPr>
        <p:spPr>
          <a:xfrm>
            <a:off x="861956" y="391503"/>
            <a:ext cx="78761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50126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861956" y="1600811"/>
            <a:ext cx="1054602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lnSpc>
                <a:spcPct val="120000"/>
              </a:lnSpc>
              <a:buAutoNum type="arabicParenR"/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изучить </a:t>
            </a:r>
            <a:r>
              <a:rPr lang="ru-RU" altLang="zh-CN" sz="2400" b="1" dirty="0">
                <a:solidFill>
                  <a:prstClr val="white"/>
                </a:solidFill>
              </a:rPr>
              <a:t>возможности роботов; </a:t>
            </a:r>
            <a:endParaRPr lang="ru-RU" altLang="zh-CN" sz="2400" b="1" dirty="0" smtClean="0">
              <a:solidFill>
                <a:prstClr val="white"/>
              </a:solidFill>
            </a:endParaRPr>
          </a:p>
          <a:p>
            <a:pPr marL="457200" lvl="0" indent="-457200" algn="just">
              <a:lnSpc>
                <a:spcPct val="120000"/>
              </a:lnSpc>
              <a:buAutoNum type="arabicParenR" startAt="2"/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изучить </a:t>
            </a:r>
            <a:r>
              <a:rPr lang="ru-RU" altLang="zh-CN" sz="2400" b="1" dirty="0">
                <a:solidFill>
                  <a:prstClr val="white"/>
                </a:solidFill>
              </a:rPr>
              <a:t>историю роботов, их роль в жизни человека; </a:t>
            </a:r>
            <a:endParaRPr lang="ru-RU" altLang="zh-CN" sz="2400" b="1" dirty="0" smtClean="0">
              <a:solidFill>
                <a:prstClr val="white"/>
              </a:solidFill>
            </a:endParaRPr>
          </a:p>
          <a:p>
            <a:pPr marL="457200" lvl="0" indent="-457200" algn="just">
              <a:lnSpc>
                <a:spcPct val="120000"/>
              </a:lnSpc>
              <a:buAutoNum type="arabicParenR" startAt="2"/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ознакомиться </a:t>
            </a:r>
            <a:r>
              <a:rPr lang="ru-RU" altLang="zh-CN" sz="2400" b="1" dirty="0">
                <a:solidFill>
                  <a:prstClr val="white"/>
                </a:solidFill>
              </a:rPr>
              <a:t>с конструкцией роботов; </a:t>
            </a:r>
            <a:endParaRPr lang="ru-RU" altLang="zh-CN" sz="2400" b="1" dirty="0" smtClean="0">
              <a:solidFill>
                <a:prstClr val="white"/>
              </a:solidFill>
            </a:endParaRPr>
          </a:p>
          <a:p>
            <a:pPr marL="457200" lvl="0" indent="-457200" algn="just">
              <a:lnSpc>
                <a:spcPct val="120000"/>
              </a:lnSpc>
              <a:buAutoNum type="arabicParenR" startAt="2"/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рассмотреть </a:t>
            </a:r>
            <a:r>
              <a:rPr lang="ru-RU" altLang="zh-CN" sz="2400" b="1" dirty="0">
                <a:solidFill>
                  <a:prstClr val="white"/>
                </a:solidFill>
              </a:rPr>
              <a:t>виды роботов, их возможности; </a:t>
            </a:r>
            <a:endParaRPr lang="ru-RU" altLang="zh-CN" sz="2400" b="1" dirty="0" smtClean="0">
              <a:solidFill>
                <a:prstClr val="white"/>
              </a:solidFill>
            </a:endParaRPr>
          </a:p>
          <a:p>
            <a:pPr marL="457200" lvl="0" indent="-457200" algn="just">
              <a:lnSpc>
                <a:spcPct val="120000"/>
              </a:lnSpc>
              <a:buAutoNum type="arabicParenR" startAt="2"/>
              <a:defRPr/>
            </a:pPr>
            <a:r>
              <a:rPr lang="ru-RU" altLang="zh-CN" sz="2400" b="1" dirty="0" smtClean="0">
                <a:solidFill>
                  <a:prstClr val="white"/>
                </a:solidFill>
              </a:rPr>
              <a:t>ответить </a:t>
            </a:r>
            <a:r>
              <a:rPr lang="ru-RU" altLang="zh-CN" sz="2400" b="1" dirty="0">
                <a:solidFill>
                  <a:prstClr val="white"/>
                </a:solidFill>
              </a:rPr>
              <a:t>на вопрос «Смогут ли роботы заменить нас?».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0" name="平行四边形 29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22"/>
          <p:cNvSpPr/>
          <p:nvPr/>
        </p:nvSpPr>
        <p:spPr>
          <a:xfrm>
            <a:off x="1004831" y="485004"/>
            <a:ext cx="10546024" cy="4947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zh-CN" sz="2400" b="1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1" name="文本框 24"/>
          <p:cNvSpPr txBox="1"/>
          <p:nvPr/>
        </p:nvSpPr>
        <p:spPr>
          <a:xfrm>
            <a:off x="861956" y="333424"/>
            <a:ext cx="78761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22088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6"/>
          <p:cNvCxnSpPr/>
          <p:nvPr/>
        </p:nvCxnSpPr>
        <p:spPr>
          <a:xfrm flipV="1">
            <a:off x="4809408" y="3255942"/>
            <a:ext cx="2484276" cy="10801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8"/>
          <p:cNvCxnSpPr/>
          <p:nvPr/>
        </p:nvCxnSpPr>
        <p:spPr>
          <a:xfrm flipH="1" flipV="1">
            <a:off x="4809408" y="4342106"/>
            <a:ext cx="2484276" cy="1086164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>
            <a:off x="4809408" y="2175822"/>
            <a:ext cx="2484276" cy="10801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5"/>
          <p:cNvSpPr/>
          <p:nvPr/>
        </p:nvSpPr>
        <p:spPr bwMode="auto">
          <a:xfrm>
            <a:off x="4449368" y="1815782"/>
            <a:ext cx="720080" cy="72008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76200">
            <a:solidFill>
              <a:schemeClr val="accent1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11" name="Oval 9"/>
          <p:cNvSpPr/>
          <p:nvPr/>
        </p:nvSpPr>
        <p:spPr bwMode="auto">
          <a:xfrm>
            <a:off x="6933644" y="2898924"/>
            <a:ext cx="720080" cy="72008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12" name="Oval 10"/>
          <p:cNvSpPr/>
          <p:nvPr/>
        </p:nvSpPr>
        <p:spPr bwMode="auto">
          <a:xfrm>
            <a:off x="6933644" y="5065209"/>
            <a:ext cx="720080" cy="72008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2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886692" y="2898924"/>
            <a:ext cx="441995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История появления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51546" y="5787577"/>
            <a:ext cx="694608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800" dirty="0" smtClean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Классификация робототехники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0300" y="3982066"/>
            <a:ext cx="378904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Строение</a:t>
            </a:r>
            <a:r>
              <a:rPr kumimoji="0" lang="ru-RU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 робота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110" y="1274263"/>
            <a:ext cx="61742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800" dirty="0" smtClean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Понятие робот и робототехника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24294" y="453523"/>
            <a:ext cx="334341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ru-RU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Oval 5"/>
          <p:cNvSpPr/>
          <p:nvPr/>
        </p:nvSpPr>
        <p:spPr bwMode="auto">
          <a:xfrm>
            <a:off x="4449368" y="3982066"/>
            <a:ext cx="720080" cy="72008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76200">
            <a:solidFill>
              <a:schemeClr val="accent1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870973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38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4"/>
          <p:cNvCxnSpPr/>
          <p:nvPr/>
        </p:nvCxnSpPr>
        <p:spPr>
          <a:xfrm>
            <a:off x="4809408" y="2175822"/>
            <a:ext cx="2484276" cy="10801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5"/>
          <p:cNvSpPr/>
          <p:nvPr/>
        </p:nvSpPr>
        <p:spPr bwMode="auto">
          <a:xfrm>
            <a:off x="4449368" y="1815782"/>
            <a:ext cx="720080" cy="72008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76200">
            <a:solidFill>
              <a:schemeClr val="accent1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ru-RU" altLang="zh-CN" sz="28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5</a:t>
            </a:r>
            <a:endParaRPr lang="en-US" altLang="zh-CN" sz="28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Oval 9"/>
          <p:cNvSpPr/>
          <p:nvPr/>
        </p:nvSpPr>
        <p:spPr bwMode="auto">
          <a:xfrm>
            <a:off x="6933644" y="2898924"/>
            <a:ext cx="720080" cy="72008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>
                <a:alpha val="50000"/>
              </a:schemeClr>
            </a:solidFill>
            <a:round/>
            <a:headEnd/>
            <a:tailEnd/>
          </a:ln>
        </p:spPr>
        <p:txBody>
          <a:bodyPr rot="0" spcFirstLastPara="0" vert="horz" wrap="none" lIns="0" tIns="0" rIns="0" bIns="0" anchor="ctr" anchorCtr="1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28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ru-RU" altLang="zh-CN" sz="2800" dirty="0" smtClean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rPr>
              <a:t>6</a:t>
            </a:r>
            <a:endParaRPr lang="en-US" altLang="zh-CN" sz="2800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42103" y="3615768"/>
            <a:ext cx="694608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800" dirty="0" smtClean="0">
                <a:solidFill>
                  <a:prstClr val="white"/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Плюсы и минусы роботизации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-843183" y="1289540"/>
            <a:ext cx="659561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Современные</a:t>
            </a:r>
            <a:r>
              <a:rPr kumimoji="0" lang="ru-RU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 направления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24294" y="453523"/>
            <a:ext cx="334341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ru-RU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32121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861956" y="1600811"/>
            <a:ext cx="10546024" cy="27107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dirty="0" smtClean="0">
                <a:solidFill>
                  <a:prstClr val="white"/>
                </a:solidFill>
                <a:latin typeface="Arial"/>
                <a:ea typeface="微软雅黑"/>
              </a:rPr>
              <a:t>Робототехника – это техническая наука, изучающая автоматизацию производственных и иных систем при помощи роботов.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dirty="0" smtClean="0">
                <a:solidFill>
                  <a:prstClr val="white"/>
                </a:solidFill>
                <a:latin typeface="Arial"/>
                <a:ea typeface="微软雅黑"/>
              </a:rPr>
              <a:t>Робот – механизированное устройство, цель которого выполнение определенных операций и действий, заранее заданных по заложенной программе.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7466" y="449581"/>
            <a:ext cx="78761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ru-RU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</a:t>
            </a:r>
            <a:r>
              <a:rPr lang="ru-RU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</a:t>
            </a:r>
            <a:r>
              <a:rPr lang="ru-RU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робототехники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0" name="平行四边形 29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33532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811184" y="401536"/>
            <a:ext cx="562133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碳纤维正粗黑简体" panose="02010601030101010101" pitchFamily="2" charset="-122"/>
                <a:cs typeface="+mn-cs"/>
              </a:rPr>
              <a:t>История</a:t>
            </a:r>
            <a:r>
              <a:rPr kumimoji="0" lang="ru-RU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碳纤维正粗黑简体" panose="02010601030101010101" pitchFamily="2" charset="-122"/>
                <a:cs typeface="+mn-cs"/>
              </a:rPr>
              <a:t> появления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碳纤维正粗黑简体" panose="02010601030101010101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4" name="平行四边形 33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平行四边形 34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平行四边形 35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矩形 40"/>
          <p:cNvSpPr/>
          <p:nvPr/>
        </p:nvSpPr>
        <p:spPr>
          <a:xfrm>
            <a:off x="811184" y="1428763"/>
            <a:ext cx="10866466" cy="27515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ru-RU" sz="2400" b="1" dirty="0">
                <a:solidFill>
                  <a:schemeClr val="bg1"/>
                </a:solidFill>
              </a:rPr>
              <a:t>История роботов началась задолго до появления жанра фантастики и выхода на экраны фильмов на эту тему и тесно переплетается с развитием механики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lvl="0" algn="just">
              <a:lnSpc>
                <a:spcPct val="120000"/>
              </a:lnSpc>
              <a:defRPr/>
            </a:pPr>
            <a:endParaRPr lang="ru-RU" sz="2400" b="1" dirty="0">
              <a:solidFill>
                <a:schemeClr val="bg1"/>
              </a:solidFill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Многие </a:t>
            </a:r>
            <a:r>
              <a:rPr lang="ru-RU" sz="2400" b="1" dirty="0">
                <a:solidFill>
                  <a:schemeClr val="bg1"/>
                </a:solidFill>
              </a:rPr>
              <a:t>историки считают, что первый в мире робот был создан в колыбели наук – Древней Греции. Изобретатель </a:t>
            </a:r>
            <a:r>
              <a:rPr lang="ru-RU" sz="2400" b="1" dirty="0" err="1">
                <a:solidFill>
                  <a:schemeClr val="bg1"/>
                </a:solidFill>
              </a:rPr>
              <a:t>Архит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Тарентский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087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34060" y="1498841"/>
            <a:ext cx="4495165" cy="27515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Каждый робот</a:t>
            </a:r>
            <a:r>
              <a:rPr kumimoji="0" lang="ru-RU" altLang="zh-CN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состоит из следующих базовых компонентов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endParaRPr kumimoji="0" lang="ru-RU" altLang="zh-CN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altLang="zh-CN" b="1" noProof="0" dirty="0" smtClean="0">
                <a:solidFill>
                  <a:prstClr val="white"/>
                </a:solidFill>
                <a:latin typeface="Arial"/>
                <a:ea typeface="微软雅黑"/>
              </a:rPr>
              <a:t>Рама или тело робота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altLang="zh-CN" b="1" dirty="0" smtClean="0">
                <a:solidFill>
                  <a:prstClr val="white"/>
                </a:solidFill>
                <a:latin typeface="Arial"/>
                <a:ea typeface="微软雅黑"/>
              </a:rPr>
              <a:t>Блок управления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altLang="zh-CN" b="1" noProof="0" dirty="0" smtClean="0">
                <a:solidFill>
                  <a:prstClr val="white"/>
                </a:solidFill>
                <a:latin typeface="Arial"/>
                <a:ea typeface="微软雅黑"/>
              </a:rPr>
              <a:t>Манипуляторы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altLang="zh-CN" b="1" dirty="0" smtClean="0">
                <a:solidFill>
                  <a:prstClr val="white"/>
                </a:solidFill>
                <a:latin typeface="Arial"/>
                <a:ea typeface="微软雅黑"/>
              </a:rPr>
              <a:t>Ходовая часть</a:t>
            </a:r>
            <a:endParaRPr lang="ru-RU" altLang="zh-CN" b="1" noProof="0" dirty="0" smtClean="0">
              <a:solidFill>
                <a:prstClr val="white"/>
              </a:solidFill>
              <a:latin typeface="Arial"/>
              <a:ea typeface="微软雅黑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4060" y="369820"/>
            <a:ext cx="548576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Строение</a:t>
            </a:r>
            <a:r>
              <a:rPr kumimoji="0" lang="ru-RU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 роботов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18" name="平行四边形 17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平行四边形 18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平行四边形 19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26" name="Picture 2" descr="Что такое робототехника? Понятие и классифик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11" y="1702498"/>
            <a:ext cx="6085164" cy="45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9707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874713" y="1506469"/>
            <a:ext cx="10669587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Роботов можно разделить по нескольким типам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:</a:t>
            </a:r>
            <a:endParaRPr lang="en-US" altLang="zh-CN" b="1" dirty="0">
              <a:solidFill>
                <a:prstClr val="white"/>
              </a:solidFill>
              <a:latin typeface="Arial"/>
              <a:ea typeface="微软雅黑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altLang="zh-CN" b="1" noProof="0" dirty="0" smtClean="0">
                <a:solidFill>
                  <a:prstClr val="white"/>
                </a:solidFill>
                <a:latin typeface="Arial"/>
                <a:ea typeface="微软雅黑"/>
              </a:rPr>
              <a:t>по способу передвижения</a:t>
            </a:r>
            <a:r>
              <a:rPr lang="en-US" altLang="zh-CN" b="1" noProof="0" dirty="0" smtClean="0">
                <a:solidFill>
                  <a:prstClr val="white"/>
                </a:solidFill>
                <a:latin typeface="Arial"/>
                <a:ea typeface="微软雅黑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altLang="zh-CN" sz="18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по способу управления;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altLang="zh-CN" b="1" noProof="0" dirty="0" smtClean="0">
                <a:solidFill>
                  <a:prstClr val="white"/>
                </a:solidFill>
                <a:latin typeface="Arial"/>
                <a:ea typeface="微软雅黑"/>
              </a:rPr>
              <a:t>по способу применения.</a:t>
            </a:r>
            <a:endParaRPr kumimoji="0" lang="en-US" altLang="zh-CN" sz="1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4713" y="473038"/>
            <a:ext cx="739683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Классификации</a:t>
            </a:r>
            <a:r>
              <a:rPr kumimoji="0" lang="ru-RU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碳纤维正粗黑简体" panose="02010601030101010101" pitchFamily="2" charset="-122"/>
                <a:ea typeface="碳纤维正粗黑简体" panose="02010601030101010101" pitchFamily="2" charset="-122"/>
                <a:cs typeface="+mn-cs"/>
              </a:rPr>
              <a:t> робототехники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碳纤维正粗黑简体" panose="02010601030101010101" pitchFamily="2" charset="-122"/>
              <a:ea typeface="碳纤维正粗黑简体" panose="02010601030101010101" pitchFamily="2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863599"/>
            <a:ext cx="12192000" cy="232314"/>
            <a:chOff x="0" y="863599"/>
            <a:chExt cx="12192000" cy="232314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0" y="1095913"/>
              <a:ext cx="121920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>
              <a:off x="10383519" y="863599"/>
              <a:ext cx="1024461" cy="232313"/>
              <a:chOff x="9494519" y="680443"/>
              <a:chExt cx="1024461" cy="377370"/>
            </a:xfrm>
          </p:grpSpPr>
          <p:sp>
            <p:nvSpPr>
              <p:cNvPr id="39" name="平行四边形 38"/>
              <p:cNvSpPr/>
              <p:nvPr/>
            </p:nvSpPr>
            <p:spPr>
              <a:xfrm>
                <a:off x="949451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平行四边形 39"/>
              <p:cNvSpPr/>
              <p:nvPr/>
            </p:nvSpPr>
            <p:spPr>
              <a:xfrm>
                <a:off x="983910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平行四边形 40"/>
              <p:cNvSpPr/>
              <p:nvPr/>
            </p:nvSpPr>
            <p:spPr>
              <a:xfrm>
                <a:off x="10183699" y="680443"/>
                <a:ext cx="335281" cy="377370"/>
              </a:xfrm>
              <a:prstGeom prst="parallelogram">
                <a:avLst>
                  <a:gd name="adj" fmla="val 374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520282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0070C0"/>
      </a:accent2>
      <a:accent3>
        <a:srgbClr val="00B050"/>
      </a:accent3>
      <a:accent4>
        <a:srgbClr val="0070C0"/>
      </a:accent4>
      <a:accent5>
        <a:srgbClr val="00B050"/>
      </a:accent5>
      <a:accent6>
        <a:srgbClr val="0070C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533</TotalTime>
  <Words>364</Words>
  <Application>Microsoft Office PowerPoint</Application>
  <PresentationFormat>Широкоэкранный</PresentationFormat>
  <Paragraphs>81</Paragraphs>
  <Slides>13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微软雅黑</vt:lpstr>
      <vt:lpstr>Arial</vt:lpstr>
      <vt:lpstr>等线</vt:lpstr>
      <vt:lpstr>等线 Light</vt:lpstr>
      <vt:lpstr>Impact</vt:lpstr>
      <vt:lpstr>Wingdings</vt:lpstr>
      <vt:lpstr>碳纤维正粗黑简体</vt:lpstr>
      <vt:lpstr>包图主题2</vt:lpstr>
      <vt:lpstr>自定义设计方案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顶尖PPT</dc:creator>
  <cp:keywords>www.51pptmoban.com</cp:keywords>
  <cp:lastModifiedBy>альянс</cp:lastModifiedBy>
  <cp:revision>41</cp:revision>
  <dcterms:created xsi:type="dcterms:W3CDTF">2017-07-15T05:24:02Z</dcterms:created>
  <dcterms:modified xsi:type="dcterms:W3CDTF">2023-04-29T09:24:30Z</dcterms:modified>
</cp:coreProperties>
</file>