
<file path=[Content_Types].xml><?xml version="1.0" encoding="utf-8"?>
<Types xmlns="http://schemas.openxmlformats.org/package/2006/content-types">
  <Default Extension="gif" ContentType="image/gi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85" r:id="rId4"/>
    <p:sldId id="288" r:id="rId5"/>
    <p:sldId id="267" r:id="rId6"/>
    <p:sldId id="268" r:id="rId7"/>
    <p:sldId id="269" r:id="rId8"/>
    <p:sldId id="283" r:id="rId9"/>
    <p:sldId id="284" r:id="rId10"/>
    <p:sldId id="270" r:id="rId11"/>
    <p:sldId id="286" r:id="rId12"/>
    <p:sldId id="287" r:id="rId13"/>
    <p:sldId id="280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6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anSan" initials="T" lastIdx="1" clrIdx="0">
    <p:extLst>
      <p:ext uri="{19B8F6BF-5375-455C-9EA6-DF929625EA0E}">
        <p15:presenceInfo xmlns:p15="http://schemas.microsoft.com/office/powerpoint/2012/main" userId="ThanSa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9ED"/>
    <a:srgbClr val="CF21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8" d="100"/>
          <a:sy n="88" d="100"/>
        </p:scale>
        <p:origin x="576" y="84"/>
      </p:cViewPr>
      <p:guideLst>
        <p:guide orient="horz" pos="66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D337DF-DC30-41C6-9470-67E40F377AB2}" type="datetimeFigureOut">
              <a:rPr lang="ru-RU" smtClean="0"/>
              <a:t>30.04.2023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B1F001-9ECD-4964-B5A3-0308BB1C5D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62376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50DE8C-9A17-481E-B85D-4DB2E9692B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51FE1BA-F777-4CD7-A240-300C8D5C7E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CC27539-F8B2-4C2C-9A06-70897332D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444D6-CF98-498A-AB3C-FD4339AC5A9E}" type="datetimeFigureOut">
              <a:rPr lang="ru-RU" smtClean="0"/>
              <a:t>30.04.2023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F28D9A-0D91-4D37-8E6A-4E4238740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04D29BA-7AF9-4BF8-BF10-CC15EA84F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3147C-B178-4D63-9655-2F8811854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0339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DF9DD9-6583-4608-B428-E2FD7DC70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14BB871-D3C6-4CF6-8FF8-D124A9A195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3F138A0-EAB5-4E32-AFAE-897494F5F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444D6-CF98-498A-AB3C-FD4339AC5A9E}" type="datetimeFigureOut">
              <a:rPr lang="ru-RU" smtClean="0"/>
              <a:t>30.04.2023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E6AF2C-59A1-4B87-B22A-54EABFD51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ADBBD1-A52B-41B7-B2E6-50458BA8D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3147C-B178-4D63-9655-2F8811854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44022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6BCB65D-BFD1-4A8A-8177-60ECA86D38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51F1010-B0BE-40FA-B592-CE615EC906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852284-A8E2-4EDF-BCF9-8A4D83A6B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444D6-CF98-498A-AB3C-FD4339AC5A9E}" type="datetimeFigureOut">
              <a:rPr lang="ru-RU" smtClean="0"/>
              <a:t>30.04.2023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50CE407-7929-468E-8BC0-DEDFA2E61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1A02C79-470F-4BE5-9C81-7B9BCFA10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3147C-B178-4D63-9655-2F8811854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8680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93C746-6BC8-45B9-A31D-50D3F8F02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EBBB206-D764-4A2F-9E77-83F928CBEA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25BBCD-BB64-4DB4-A571-FE1EF7368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444D6-CF98-498A-AB3C-FD4339AC5A9E}" type="datetimeFigureOut">
              <a:rPr lang="ru-RU" smtClean="0"/>
              <a:t>30.04.2023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03360C-C604-4EC9-AD11-8F3514C70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59F286C-AED1-48D4-9C61-92E42749D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3147C-B178-4D63-9655-2F8811854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7289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C715F7-FDAC-4CC0-B8BB-BA5B2BD18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97065FE-6201-4955-BF2A-104A233A6C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82E8A5-A808-44A6-A821-1E3AFC88E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444D6-CF98-498A-AB3C-FD4339AC5A9E}" type="datetimeFigureOut">
              <a:rPr lang="ru-RU" smtClean="0"/>
              <a:t>30.04.2023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0A8945-FFBC-481E-9542-A4EA88DBD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3327B5-0F57-4CF1-BE12-5F1D1B65B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3147C-B178-4D63-9655-2F8811854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3377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7A6522-9F48-4D63-B9AF-78BF5E400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8ABD713-A477-442D-BFDC-4CC5EDFFAE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66F6432-995D-42A5-AFF7-95FE9463CE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511F803-E764-46C9-92E8-65D50A755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444D6-CF98-498A-AB3C-FD4339AC5A9E}" type="datetimeFigureOut">
              <a:rPr lang="ru-RU" smtClean="0"/>
              <a:t>30.04.2023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82B979E-CFFF-4448-9F7B-FCD8C8427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538EBF6-A1F1-44AD-9F2D-D53738D20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3147C-B178-4D63-9655-2F8811854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5330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AD631A-3DCF-4152-A738-3D1087BD5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A8D02B9-79E9-4EED-ADC2-6C421B9BB8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5098E32-099C-4298-91C2-19D3984AA0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E592FED-F712-4AAB-9432-FC8CDB654B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0B1A8B5-B755-4251-96D7-F363F2371E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A8F98F8-C4E6-4882-990D-05FAFA5A6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444D6-CF98-498A-AB3C-FD4339AC5A9E}" type="datetimeFigureOut">
              <a:rPr lang="ru-RU" smtClean="0"/>
              <a:t>30.04.2023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BE076AE-046A-4F50-94EA-6CAA75BF3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C4C9BA5-60AD-488C-BC33-D1C4C6E1E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3147C-B178-4D63-9655-2F8811854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8560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0E02AF-5C64-414B-96A4-64674D60B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A68F544-9CBC-4499-BB5C-89AC5964B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444D6-CF98-498A-AB3C-FD4339AC5A9E}" type="datetimeFigureOut">
              <a:rPr lang="ru-RU" smtClean="0"/>
              <a:t>30.04.2023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644BBD6-58DB-4FAF-8332-033812F57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D7D693C-E2CE-4940-9BA4-856A82C1C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3147C-B178-4D63-9655-2F8811854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4818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957499C-FCDD-4C82-97F2-2CCE5549B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444D6-CF98-498A-AB3C-FD4339AC5A9E}" type="datetimeFigureOut">
              <a:rPr lang="ru-RU" smtClean="0"/>
              <a:t>30.04.2023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53E562A-4E13-4319-BD50-B7A05F4F3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35CF3E5-3F3A-4C04-8A50-CE9A28579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3147C-B178-4D63-9655-2F8811854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4574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50A8CA-2F0F-4BDB-8F70-274D216AC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9CE04E0-A9DD-4DD0-A526-7297FF6BD9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B2D301-570A-4FF7-ADBA-07C4A814EC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4C8AA68-E663-494D-8241-E92D652C1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444D6-CF98-498A-AB3C-FD4339AC5A9E}" type="datetimeFigureOut">
              <a:rPr lang="ru-RU" smtClean="0"/>
              <a:t>30.04.2023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1A4E3FE-A272-4DF6-A389-0DF2CE144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A195ABF-4381-4117-A90C-396CAF23B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3147C-B178-4D63-9655-2F8811854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5172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305C46-A305-4A74-A88C-BE30664BB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7A2197D-E472-4558-9354-7F587E3286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B19D91D-1803-4A95-BF42-5D3F730762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FD51A97-2597-4107-A507-4E9736EF1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444D6-CF98-498A-AB3C-FD4339AC5A9E}" type="datetimeFigureOut">
              <a:rPr lang="ru-RU" smtClean="0"/>
              <a:t>30.04.2023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40EB4BB-B75B-476B-82F7-32374D201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CB1FAE4-F57A-452A-A317-684C7B4C3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3147C-B178-4D63-9655-2F8811854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4224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A07CC4-804B-4ABA-BE48-BF84E756E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6D37A64-919F-4563-9197-0FC36C6AA0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55B7EB-139D-4339-80AE-68746D5A08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2444D6-CF98-498A-AB3C-FD4339AC5A9E}" type="datetimeFigureOut">
              <a:rPr lang="ru-RU" smtClean="0"/>
              <a:t>30.04.2023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FA861E-29A3-41CF-BAC2-544628C9C4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A45BAC6-05F3-4A38-A93C-68180F00AD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83147C-B178-4D63-9655-2F8811854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3486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github.com/artyom-poptsov/SPARC" TargetMode="Externa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gif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gif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4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4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20CDCBC-A1A6-4DF1-AA89-389952A7D3E5}"/>
              </a:ext>
            </a:extLst>
          </p:cNvPr>
          <p:cNvSpPr txBox="1"/>
          <p:nvPr/>
        </p:nvSpPr>
        <p:spPr>
          <a:xfrm>
            <a:off x="1839987" y="658941"/>
            <a:ext cx="5822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effectLst>
                  <a:glow rad="698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Государственное бюджетное профессиональное образовательное учреждение «Нижегородский радиотехнический колледж»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98E73A-3C6E-4C7D-B9D1-E36E669CDA46}"/>
              </a:ext>
            </a:extLst>
          </p:cNvPr>
          <p:cNvSpPr txBox="1"/>
          <p:nvPr/>
        </p:nvSpPr>
        <p:spPr>
          <a:xfrm>
            <a:off x="1132572" y="2036107"/>
            <a:ext cx="992685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effectLst>
                  <a:glow rad="698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ПРОЕКТ</a:t>
            </a:r>
          </a:p>
          <a:p>
            <a:pPr algn="ctr"/>
            <a:r>
              <a:rPr lang="ru-RU" sz="4400" b="1" dirty="0">
                <a:effectLst>
                  <a:glow rad="698500">
                    <a:schemeClr val="bg1"/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Разработка игровой консоли</a:t>
            </a:r>
          </a:p>
          <a:p>
            <a:pPr algn="ctr"/>
            <a:r>
              <a:rPr lang="ru-RU" sz="4400" b="1" dirty="0">
                <a:effectLst>
                  <a:glow rad="698500">
                    <a:schemeClr val="bg1"/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на базе платформы </a:t>
            </a:r>
            <a:r>
              <a:rPr lang="en-US" sz="4400" b="1" dirty="0">
                <a:effectLst>
                  <a:glow rad="698500">
                    <a:schemeClr val="bg1"/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Arduino</a:t>
            </a:r>
            <a:endParaRPr lang="ru-RU" sz="4400" b="1" dirty="0">
              <a:effectLst>
                <a:glow rad="698500">
                  <a:schemeClr val="bg1"/>
                </a:glo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ctr"/>
            <a:endParaRPr lang="ru-RU" sz="2800" dirty="0">
              <a:effectLst>
                <a:glow rad="6985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98BD80-CF42-477B-AF6D-14544447D70B}"/>
              </a:ext>
            </a:extLst>
          </p:cNvPr>
          <p:cNvSpPr txBox="1"/>
          <p:nvPr/>
        </p:nvSpPr>
        <p:spPr>
          <a:xfrm>
            <a:off x="3609473" y="4557560"/>
            <a:ext cx="8105775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>
                <a:effectLst>
                  <a:glow rad="317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Исполнил:</a:t>
            </a:r>
          </a:p>
          <a:p>
            <a:pPr algn="r"/>
            <a:r>
              <a:rPr lang="ru-RU" sz="1400" dirty="0">
                <a:effectLst>
                  <a:glow rad="317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Студент 1 курса группы 1МРЭП-22-1</a:t>
            </a:r>
          </a:p>
          <a:p>
            <a:pPr algn="r"/>
            <a:r>
              <a:rPr lang="ru-RU" sz="1400" b="1" dirty="0">
                <a:effectLst>
                  <a:glow rad="317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Чесноков Игорь Александрович</a:t>
            </a:r>
          </a:p>
          <a:p>
            <a:pPr algn="r"/>
            <a:r>
              <a:rPr lang="ru-RU" sz="1400" dirty="0">
                <a:effectLst>
                  <a:glow rad="317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Преподаватель:</a:t>
            </a:r>
          </a:p>
          <a:p>
            <a:pPr algn="r"/>
            <a:r>
              <a:rPr lang="ru-RU" sz="1400" b="1" dirty="0">
                <a:effectLst>
                  <a:glow rad="317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Попцов Артём Вячеславович</a:t>
            </a:r>
          </a:p>
          <a:p>
            <a:pPr algn="r"/>
            <a:r>
              <a:rPr lang="ru-RU" sz="1400" b="1" dirty="0">
                <a:effectLst>
                  <a:glow rad="317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Калачёв Артём Андреевич</a:t>
            </a:r>
          </a:p>
          <a:p>
            <a:pPr algn="r"/>
            <a:endParaRPr lang="ru-RU" sz="1400" dirty="0">
              <a:effectLst>
                <a:glow rad="6985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sz="1400" dirty="0">
                <a:effectLst>
                  <a:glow rad="698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Нижний Новгород 2023 г. 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EC6C6AD-C7A4-467A-A707-C0A89F6366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072" y="221673"/>
            <a:ext cx="1397756" cy="139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926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4000"/>
            <a:lum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4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92A83DB-190D-4336-8AF2-DB8EACD96DF1}"/>
              </a:ext>
            </a:extLst>
          </p:cNvPr>
          <p:cNvSpPr txBox="1"/>
          <p:nvPr/>
        </p:nvSpPr>
        <p:spPr>
          <a:xfrm>
            <a:off x="318434" y="216971"/>
            <a:ext cx="81057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effectLst>
                  <a:glow rad="698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Разработка игровой консоли. </a:t>
            </a:r>
            <a:r>
              <a:rPr lang="ru-RU" sz="1400" dirty="0">
                <a:effectLst>
                  <a:glow rad="698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Проект Чеснокова Игоря </a:t>
            </a:r>
            <a:r>
              <a:rPr lang="ru-RU" sz="1400" dirty="0"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1МРЭП-22-1</a:t>
            </a:r>
            <a:endParaRPr lang="ru-RU" sz="1400" dirty="0">
              <a:effectLst>
                <a:glow rad="6985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C75D41B9-28CA-4D0E-BDE3-259F093EA0EB}"/>
              </a:ext>
            </a:extLst>
          </p:cNvPr>
          <p:cNvCxnSpPr>
            <a:cxnSpLocks/>
          </p:cNvCxnSpPr>
          <p:nvPr/>
        </p:nvCxnSpPr>
        <p:spPr>
          <a:xfrm>
            <a:off x="394636" y="548644"/>
            <a:ext cx="12031579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736255E1-E889-437C-A54F-B52E91705F4E}"/>
              </a:ext>
            </a:extLst>
          </p:cNvPr>
          <p:cNvCxnSpPr>
            <a:cxnSpLocks/>
          </p:cNvCxnSpPr>
          <p:nvPr/>
        </p:nvCxnSpPr>
        <p:spPr>
          <a:xfrm>
            <a:off x="394636" y="6477806"/>
            <a:ext cx="12031579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C31EB59-A93F-4F25-A86F-5CA69AE35B35}"/>
              </a:ext>
            </a:extLst>
          </p:cNvPr>
          <p:cNvSpPr txBox="1"/>
          <p:nvPr/>
        </p:nvSpPr>
        <p:spPr>
          <a:xfrm>
            <a:off x="308011" y="6516015"/>
            <a:ext cx="81057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effectLst>
                  <a:glow rad="698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Слайд </a:t>
            </a:r>
            <a:fld id="{788B9E45-90F3-47A3-90ED-09077FC3B207}" type="slidenum">
              <a:rPr lang="ru-RU" sz="1100" smtClean="0">
                <a:effectLst>
                  <a:glow rad="698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</a:t>
            </a:fld>
            <a:endParaRPr lang="ru-RU" sz="1100" dirty="0">
              <a:effectLst>
                <a:glow rad="6985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20221216_114532">
            <a:hlinkClick r:id="" action="ppaction://media"/>
            <a:extLst>
              <a:ext uri="{FF2B5EF4-FFF2-40B4-BE49-F238E27FC236}">
                <a16:creationId xmlns:a16="http://schemas.microsoft.com/office/drawing/2014/main" id="{FF01540A-DCD7-4D28-B3A8-B0663E0762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3288"/>
          <a:stretch/>
        </p:blipFill>
        <p:spPr>
          <a:xfrm>
            <a:off x="2791968" y="1511163"/>
            <a:ext cx="7242048" cy="469785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4F74C9F-F24A-4EE6-A8D5-815B9091BCC7}"/>
              </a:ext>
            </a:extLst>
          </p:cNvPr>
          <p:cNvSpPr txBox="1"/>
          <p:nvPr/>
        </p:nvSpPr>
        <p:spPr>
          <a:xfrm>
            <a:off x="394636" y="708085"/>
            <a:ext cx="9317420" cy="643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3200" b="1" dirty="0">
                <a:effectLst>
                  <a:glow rad="254000">
                    <a:schemeClr val="bg1"/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Игровая консоль в собранном виде</a:t>
            </a:r>
          </a:p>
        </p:txBody>
      </p:sp>
    </p:spTree>
    <p:extLst>
      <p:ext uri="{BB962C8B-B14F-4D97-AF65-F5344CB8AC3E}">
        <p14:creationId xmlns:p14="http://schemas.microsoft.com/office/powerpoint/2010/main" val="117437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7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4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4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92A83DB-190D-4336-8AF2-DB8EACD96DF1}"/>
              </a:ext>
            </a:extLst>
          </p:cNvPr>
          <p:cNvSpPr txBox="1"/>
          <p:nvPr/>
        </p:nvSpPr>
        <p:spPr>
          <a:xfrm>
            <a:off x="318434" y="216971"/>
            <a:ext cx="81057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effectLst>
                  <a:glow rad="698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Разработка игровой консоли. </a:t>
            </a:r>
            <a:r>
              <a:rPr lang="ru-RU" sz="1400" dirty="0"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Проект Чеснокова Игоря 1МРЭП-22-1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C75D41B9-28CA-4D0E-BDE3-259F093EA0EB}"/>
              </a:ext>
            </a:extLst>
          </p:cNvPr>
          <p:cNvCxnSpPr>
            <a:cxnSpLocks/>
          </p:cNvCxnSpPr>
          <p:nvPr/>
        </p:nvCxnSpPr>
        <p:spPr>
          <a:xfrm>
            <a:off x="394636" y="548644"/>
            <a:ext cx="12031579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736255E1-E889-437C-A54F-B52E91705F4E}"/>
              </a:ext>
            </a:extLst>
          </p:cNvPr>
          <p:cNvCxnSpPr>
            <a:cxnSpLocks/>
          </p:cNvCxnSpPr>
          <p:nvPr/>
        </p:nvCxnSpPr>
        <p:spPr>
          <a:xfrm>
            <a:off x="394636" y="6477806"/>
            <a:ext cx="12031579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C31EB59-A93F-4F25-A86F-5CA69AE35B35}"/>
              </a:ext>
            </a:extLst>
          </p:cNvPr>
          <p:cNvSpPr txBox="1"/>
          <p:nvPr/>
        </p:nvSpPr>
        <p:spPr>
          <a:xfrm>
            <a:off x="308011" y="6516015"/>
            <a:ext cx="81057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effectLst>
                  <a:glow rad="698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Слайд </a:t>
            </a:r>
            <a:fld id="{788B9E45-90F3-47A3-90ED-09077FC3B207}" type="slidenum">
              <a:rPr lang="ru-RU" sz="1100" smtClean="0">
                <a:effectLst>
                  <a:glow rad="698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11</a:t>
            </a:fld>
            <a:endParaRPr lang="ru-RU" sz="1100" dirty="0">
              <a:effectLst>
                <a:glow rad="6985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B7643B-FEAF-40EC-8598-D28B5A4458D1}"/>
              </a:ext>
            </a:extLst>
          </p:cNvPr>
          <p:cNvSpPr txBox="1"/>
          <p:nvPr/>
        </p:nvSpPr>
        <p:spPr>
          <a:xfrm>
            <a:off x="779819" y="1643697"/>
            <a:ext cx="7633967" cy="398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dirty="0">
                <a:effectLst>
                  <a:glow rad="3937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Все поставленные задачи были успешно выполнены. </a:t>
            </a:r>
          </a:p>
          <a:p>
            <a:endParaRPr lang="ru-RU" sz="2300" dirty="0">
              <a:effectLst>
                <a:glow rad="3937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300" dirty="0">
                <a:effectLst>
                  <a:glow rad="3937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 основе полученных знаний и проведенной работы была достигнута цель и подтверждена гипотеза: </a:t>
            </a:r>
          </a:p>
          <a:p>
            <a:endParaRPr lang="ru-RU" sz="2300" dirty="0">
              <a:effectLst>
                <a:glow rad="3937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300" b="1" dirty="0">
                <a:effectLst>
                  <a:glow rad="3937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 базе микроконтроллера </a:t>
            </a:r>
            <a:r>
              <a:rPr lang="en-US" sz="2300" b="1" dirty="0">
                <a:effectLst>
                  <a:glow rad="3937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Arduino</a:t>
            </a:r>
            <a:r>
              <a:rPr lang="ru-RU" sz="2300" b="1" dirty="0">
                <a:effectLst>
                  <a:glow rad="3937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возможно собрать игровую консоль и запрограммировать её на языке </a:t>
            </a:r>
            <a:r>
              <a:rPr lang="en-US" sz="2300" b="1" dirty="0">
                <a:effectLst>
                  <a:glow rad="3937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ru-RU" sz="2300" b="1" dirty="0">
                <a:effectLst>
                  <a:glow rad="3937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++ , полученный продукт на базе микроконтроллера может быть практически использован в развлекательных и образовательных целях.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5E8869-CC32-477E-8316-A38F6BD4B4A0}"/>
              </a:ext>
            </a:extLst>
          </p:cNvPr>
          <p:cNvSpPr txBox="1"/>
          <p:nvPr/>
        </p:nvSpPr>
        <p:spPr>
          <a:xfrm>
            <a:off x="-161480" y="720764"/>
            <a:ext cx="4147434" cy="112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effectLst>
                  <a:glow rad="393700">
                    <a:schemeClr val="bg1"/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Вывод</a:t>
            </a:r>
          </a:p>
          <a:p>
            <a:pPr marL="342900" lvl="0" indent="-342900">
              <a:buFont typeface="+mj-lt"/>
              <a:buAutoNum type="arabicPeriod"/>
            </a:pPr>
            <a:endParaRPr lang="ru-RU" sz="2300" b="1" dirty="0">
              <a:effectLst>
                <a:glow rad="3937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https://static.tildacdn.com/tild3166-6230-4166-b438-353661646161/1532013315_sberbank-.jpg">
            <a:extLst>
              <a:ext uri="{FF2B5EF4-FFF2-40B4-BE49-F238E27FC236}">
                <a16:creationId xmlns:a16="http://schemas.microsoft.com/office/drawing/2014/main" id="{71058136-474B-47C5-BD17-241126E95E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25" r="14375"/>
          <a:stretch/>
        </p:blipFill>
        <p:spPr bwMode="auto">
          <a:xfrm flipH="1">
            <a:off x="8651724" y="893646"/>
            <a:ext cx="3540276" cy="5070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9632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40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40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40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4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4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92A83DB-190D-4336-8AF2-DB8EACD96DF1}"/>
              </a:ext>
            </a:extLst>
          </p:cNvPr>
          <p:cNvSpPr txBox="1"/>
          <p:nvPr/>
        </p:nvSpPr>
        <p:spPr>
          <a:xfrm>
            <a:off x="318434" y="216971"/>
            <a:ext cx="81057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effectLst>
                  <a:glow rad="698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Разработка игровой консоли. </a:t>
            </a:r>
            <a:r>
              <a:rPr lang="ru-RU" sz="1400" dirty="0"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Проект Чеснокова Игоря 1МРЭП-22-1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C75D41B9-28CA-4D0E-BDE3-259F093EA0EB}"/>
              </a:ext>
            </a:extLst>
          </p:cNvPr>
          <p:cNvCxnSpPr>
            <a:cxnSpLocks/>
          </p:cNvCxnSpPr>
          <p:nvPr/>
        </p:nvCxnSpPr>
        <p:spPr>
          <a:xfrm>
            <a:off x="394636" y="548644"/>
            <a:ext cx="12031579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122" name="Picture 2" descr="http://kartinkin.net/uploads/posts/2021-01/1611416543_47-p-fon-dlya-spiska-literaturi-51.jpg">
            <a:extLst>
              <a:ext uri="{FF2B5EF4-FFF2-40B4-BE49-F238E27FC236}">
                <a16:creationId xmlns:a16="http://schemas.microsoft.com/office/drawing/2014/main" id="{1A62F3E6-74AC-4394-AD58-F4728C856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7787" y="1842923"/>
            <a:ext cx="4859343" cy="334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736255E1-E889-437C-A54F-B52E91705F4E}"/>
              </a:ext>
            </a:extLst>
          </p:cNvPr>
          <p:cNvCxnSpPr>
            <a:cxnSpLocks/>
          </p:cNvCxnSpPr>
          <p:nvPr/>
        </p:nvCxnSpPr>
        <p:spPr>
          <a:xfrm>
            <a:off x="394636" y="6477806"/>
            <a:ext cx="12031579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C31EB59-A93F-4F25-A86F-5CA69AE35B35}"/>
              </a:ext>
            </a:extLst>
          </p:cNvPr>
          <p:cNvSpPr txBox="1"/>
          <p:nvPr/>
        </p:nvSpPr>
        <p:spPr>
          <a:xfrm>
            <a:off x="308011" y="6516015"/>
            <a:ext cx="81057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effectLst>
                  <a:glow rad="698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Слайд </a:t>
            </a:r>
            <a:fld id="{788B9E45-90F3-47A3-90ED-09077FC3B207}" type="slidenum">
              <a:rPr lang="ru-RU" sz="1100" smtClean="0">
                <a:effectLst>
                  <a:glow rad="698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12</a:t>
            </a:fld>
            <a:endParaRPr lang="ru-RU" sz="1100" dirty="0">
              <a:effectLst>
                <a:glow rad="6985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B7643B-FEAF-40EC-8598-D28B5A4458D1}"/>
              </a:ext>
            </a:extLst>
          </p:cNvPr>
          <p:cNvSpPr txBox="1"/>
          <p:nvPr/>
        </p:nvSpPr>
        <p:spPr>
          <a:xfrm>
            <a:off x="743712" y="1682809"/>
            <a:ext cx="7680497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ru-RU" sz="1500" b="1" dirty="0">
                <a:effectLst>
                  <a:glow rad="3937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Попцов А. В.: </a:t>
            </a:r>
            <a:r>
              <a:rPr lang="ru-RU" sz="1500" b="1" dirty="0" err="1">
                <a:effectLst>
                  <a:glow rad="3937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Автомато</a:t>
            </a:r>
            <a:r>
              <a:rPr lang="ru-RU" sz="1500" b="1" dirty="0">
                <a:effectLst>
                  <a:glow rad="3937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1500" b="1" dirty="0" err="1">
                <a:effectLst>
                  <a:glow rad="3937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программато</a:t>
            </a:r>
            <a:r>
              <a:rPr lang="ru-RU" sz="1500" b="1" dirty="0">
                <a:effectLst>
                  <a:glow rad="3937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1500" b="1" dirty="0" err="1">
                <a:effectLst>
                  <a:glow rad="3937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компарадио</a:t>
            </a:r>
            <a:r>
              <a:rPr lang="ru-RU" sz="1500" b="1" dirty="0">
                <a:effectLst>
                  <a:glow rad="3937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-кружок 2022 г.- </a:t>
            </a:r>
            <a:r>
              <a:rPr lang="ru-RU" sz="1500" dirty="0">
                <a:effectLst>
                  <a:glow rad="3937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[электронный ресурс] - Режим доступа: </a:t>
            </a:r>
            <a:r>
              <a:rPr lang="ru-RU" sz="1500" dirty="0">
                <a:effectLst>
                  <a:glow rad="3937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https://github.com/artyom-poptsov/SPARC</a:t>
            </a:r>
            <a:r>
              <a:rPr lang="ru-RU" sz="1500" dirty="0">
                <a:effectLst>
                  <a:glow rad="3937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(книга в интернете)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1500" b="1" dirty="0">
                <a:effectLst>
                  <a:glow rad="3937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Что такое ARDUINO? - [электронный ресурс] </a:t>
            </a:r>
            <a:r>
              <a:rPr lang="ru-RU" sz="1500" dirty="0">
                <a:effectLst>
                  <a:glow rad="3937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Режим доступа: https://alexgyver.ru/lessons/about-arduino/ (статья в интернет).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1500" b="1" dirty="0">
                <a:effectLst>
                  <a:glow rad="3937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Программирование </a:t>
            </a:r>
            <a:r>
              <a:rPr lang="ru-RU" sz="1500" b="1" dirty="0" err="1">
                <a:effectLst>
                  <a:glow rad="3937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Ардуино</a:t>
            </a:r>
            <a:r>
              <a:rPr lang="ru-RU" sz="1500" b="1" dirty="0">
                <a:effectLst>
                  <a:glow rad="3937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- [электронный ресурс] </a:t>
            </a:r>
            <a:r>
              <a:rPr lang="ru-RU" sz="1500" dirty="0">
                <a:effectLst>
                  <a:glow rad="3937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Режим доступа: https://arduino.ru/Reference (статья в интернет)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1500" b="1" dirty="0">
                <a:effectLst>
                  <a:glow rad="3937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Википедия – интернет энциклопедия - </a:t>
            </a:r>
            <a:r>
              <a:rPr lang="ru-RU" sz="1500" dirty="0" err="1">
                <a:effectLst>
                  <a:glow rad="3937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Wikimedia</a:t>
            </a:r>
            <a:r>
              <a:rPr lang="ru-RU" sz="1500" dirty="0">
                <a:effectLst>
                  <a:glow rad="3937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err="1">
                <a:effectLst>
                  <a:glow rad="3937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Foundation</a:t>
            </a:r>
            <a:r>
              <a:rPr lang="ru-RU" sz="1500" dirty="0">
                <a:effectLst>
                  <a:glow rad="3937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500" dirty="0" err="1">
                <a:effectLst>
                  <a:glow rad="3937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Inc</a:t>
            </a:r>
            <a:r>
              <a:rPr lang="ru-RU" sz="1500" dirty="0">
                <a:effectLst>
                  <a:glow rad="3937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- [электронный ресурс] - Режим доступа: https://ru.wikipedia.org (интернет ресурс)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1500" b="1" dirty="0">
                <a:effectLst>
                  <a:glow rad="3937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ГРАЖДАНСКИЙ КОДЕКС РОССИЙСКОЙ ФЕДЕРАЦИИ. </a:t>
            </a:r>
            <a:r>
              <a:rPr lang="ru-RU" sz="1500" dirty="0">
                <a:effectLst>
                  <a:glow rad="3937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Принят Государственной Думой РФ 21 октября 1994 года (с изменениями и дополнениями).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1500" b="1" dirty="0">
                <a:effectLst>
                  <a:glow rad="3937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Страуструп Б.: Язык программирования С++ </a:t>
            </a:r>
            <a:r>
              <a:rPr lang="ru-RU" sz="1500" dirty="0">
                <a:effectLst>
                  <a:glow rad="3937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// Бином 2023 г.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1500" b="1" dirty="0" err="1">
                <a:effectLst>
                  <a:glow rad="3937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Кетков</a:t>
            </a:r>
            <a:r>
              <a:rPr lang="ru-RU" sz="1500" b="1" dirty="0">
                <a:effectLst>
                  <a:glow rad="3937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Ю.: Практика программирования Бейсик, Си, Паскаль </a:t>
            </a:r>
            <a:r>
              <a:rPr lang="ru-RU" sz="1500" dirty="0">
                <a:effectLst>
                  <a:glow rad="3937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// БХВ, 2002 г.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1500" b="1" dirty="0" err="1">
                <a:effectLst>
                  <a:glow rad="3937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Самылкина</a:t>
            </a:r>
            <a:r>
              <a:rPr lang="ru-RU" sz="1500" b="1" dirty="0">
                <a:effectLst>
                  <a:glow rad="3937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500" b="1" dirty="0" err="1">
                <a:effectLst>
                  <a:glow rad="3937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Тарапата</a:t>
            </a:r>
            <a:r>
              <a:rPr lang="ru-RU" sz="1500" b="1" dirty="0">
                <a:effectLst>
                  <a:glow rad="3937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Робототехника в школе. Методика, программы, проекты </a:t>
            </a:r>
            <a:r>
              <a:rPr lang="ru-RU" sz="1500" dirty="0">
                <a:effectLst>
                  <a:glow rad="3937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// М.: Лаборатория знаний, 2017 г.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1500" b="1" dirty="0" err="1">
                <a:effectLst>
                  <a:glow rad="3937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Липпман</a:t>
            </a:r>
            <a:r>
              <a:rPr lang="ru-RU" sz="1500" b="1" dirty="0">
                <a:effectLst>
                  <a:glow rad="3937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Б.С., </a:t>
            </a:r>
            <a:r>
              <a:rPr lang="ru-RU" sz="1500" b="1" dirty="0" err="1">
                <a:effectLst>
                  <a:glow rad="3937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Лажойе</a:t>
            </a:r>
            <a:r>
              <a:rPr lang="ru-RU" sz="1500" b="1" dirty="0">
                <a:effectLst>
                  <a:glow rad="3937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Ж., </a:t>
            </a:r>
            <a:r>
              <a:rPr lang="ru-RU" sz="1500" b="1" dirty="0" err="1">
                <a:effectLst>
                  <a:glow rad="3937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Му</a:t>
            </a:r>
            <a:r>
              <a:rPr lang="ru-RU" sz="1500" b="1" dirty="0">
                <a:effectLst>
                  <a:glow rad="3937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Б. Э.: Язык программирования С++ базовый курс </a:t>
            </a:r>
            <a:r>
              <a:rPr lang="ru-RU" sz="1500" dirty="0">
                <a:effectLst>
                  <a:glow rad="3937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// </a:t>
            </a:r>
            <a:r>
              <a:rPr lang="ru-RU" sz="1500" dirty="0" err="1">
                <a:effectLst>
                  <a:glow rad="3937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вильямс</a:t>
            </a:r>
            <a:r>
              <a:rPr lang="ru-RU" sz="1500" dirty="0">
                <a:effectLst>
                  <a:glow rad="3937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2018 г.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1500" b="1" dirty="0" err="1">
                <a:effectLst>
                  <a:glow rad="3937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Шилдт</a:t>
            </a:r>
            <a:r>
              <a:rPr lang="ru-RU" sz="1500" b="1" dirty="0">
                <a:effectLst>
                  <a:glow rad="3937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Г.: С++ шаг за шагом </a:t>
            </a:r>
            <a:r>
              <a:rPr lang="ru-RU" sz="1500" dirty="0">
                <a:effectLst>
                  <a:glow rad="3937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// ЭКОМ 2013 г.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5E8869-CC32-477E-8316-A38F6BD4B4A0}"/>
              </a:ext>
            </a:extLst>
          </p:cNvPr>
          <p:cNvSpPr txBox="1"/>
          <p:nvPr/>
        </p:nvSpPr>
        <p:spPr>
          <a:xfrm>
            <a:off x="394636" y="657516"/>
            <a:ext cx="9229041" cy="112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effectLst>
                  <a:glow rad="393700">
                    <a:schemeClr val="bg1"/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Список литературы</a:t>
            </a:r>
            <a:r>
              <a:rPr lang="ru-RU" sz="4400" b="1" dirty="0">
                <a:effectLst>
                  <a:glow rad="3937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42900" lvl="0" indent="-342900">
              <a:buFont typeface="+mj-lt"/>
              <a:buAutoNum type="arabicPeriod"/>
            </a:pPr>
            <a:endParaRPr lang="ru-RU" sz="2300" b="1" dirty="0">
              <a:effectLst>
                <a:glow rad="3937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588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4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4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92A83DB-190D-4336-8AF2-DB8EACD96DF1}"/>
              </a:ext>
            </a:extLst>
          </p:cNvPr>
          <p:cNvSpPr txBox="1"/>
          <p:nvPr/>
        </p:nvSpPr>
        <p:spPr>
          <a:xfrm>
            <a:off x="318434" y="216971"/>
            <a:ext cx="81057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effectLst>
                  <a:glow rad="698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Разработка игровой консоли. </a:t>
            </a:r>
            <a:r>
              <a:rPr lang="ru-RU" sz="1400" dirty="0">
                <a:effectLst>
                  <a:glow rad="698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Проект Чеснокова Игоря </a:t>
            </a:r>
            <a:r>
              <a:rPr lang="ru-RU" sz="1400" dirty="0"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1МРЭП-22-1</a:t>
            </a:r>
            <a:endParaRPr lang="ru-RU" sz="1400" dirty="0">
              <a:effectLst>
                <a:glow rad="6985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C75D41B9-28CA-4D0E-BDE3-259F093EA0EB}"/>
              </a:ext>
            </a:extLst>
          </p:cNvPr>
          <p:cNvCxnSpPr>
            <a:cxnSpLocks/>
          </p:cNvCxnSpPr>
          <p:nvPr/>
        </p:nvCxnSpPr>
        <p:spPr>
          <a:xfrm>
            <a:off x="394636" y="548644"/>
            <a:ext cx="12031579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736255E1-E889-437C-A54F-B52E91705F4E}"/>
              </a:ext>
            </a:extLst>
          </p:cNvPr>
          <p:cNvCxnSpPr>
            <a:cxnSpLocks/>
          </p:cNvCxnSpPr>
          <p:nvPr/>
        </p:nvCxnSpPr>
        <p:spPr>
          <a:xfrm>
            <a:off x="394636" y="6477806"/>
            <a:ext cx="12031579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C31EB59-A93F-4F25-A86F-5CA69AE35B35}"/>
              </a:ext>
            </a:extLst>
          </p:cNvPr>
          <p:cNvSpPr txBox="1"/>
          <p:nvPr/>
        </p:nvSpPr>
        <p:spPr>
          <a:xfrm>
            <a:off x="308011" y="6516015"/>
            <a:ext cx="81057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effectLst>
                  <a:glow rad="698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Слайд </a:t>
            </a:r>
            <a:fld id="{788B9E45-90F3-47A3-90ED-09077FC3B207}" type="slidenum">
              <a:rPr lang="ru-RU" sz="1100" smtClean="0">
                <a:effectLst>
                  <a:glow rad="698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13</a:t>
            </a:fld>
            <a:endParaRPr lang="ru-RU" sz="1100" dirty="0">
              <a:effectLst>
                <a:glow rad="6985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B7643B-FEAF-40EC-8598-D28B5A4458D1}"/>
              </a:ext>
            </a:extLst>
          </p:cNvPr>
          <p:cNvSpPr txBox="1"/>
          <p:nvPr/>
        </p:nvSpPr>
        <p:spPr>
          <a:xfrm>
            <a:off x="424153" y="2526155"/>
            <a:ext cx="5986272" cy="1805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ru-RU" sz="4800" b="1" cap="all" dirty="0">
                <a:effectLst>
                  <a:glow rad="698500">
                    <a:schemeClr val="bg1"/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Благодарю </a:t>
            </a:r>
          </a:p>
          <a:p>
            <a:pPr algn="r">
              <a:lnSpc>
                <a:spcPct val="120000"/>
              </a:lnSpc>
            </a:pPr>
            <a:r>
              <a:rPr lang="ru-RU" sz="4800" b="1" cap="all" dirty="0">
                <a:effectLst>
                  <a:glow rad="698500">
                    <a:schemeClr val="bg1"/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за внимание!</a:t>
            </a:r>
          </a:p>
        </p:txBody>
      </p:sp>
      <p:pic>
        <p:nvPicPr>
          <p:cNvPr id="6146" name="Picture 2" descr="https://lahpromotions.com/wp-content/uploads/2018/01/a6b68c59-bf94-4af7-b12c-2833fdae1714.jpg">
            <a:extLst>
              <a:ext uri="{FF2B5EF4-FFF2-40B4-BE49-F238E27FC236}">
                <a16:creationId xmlns:a16="http://schemas.microsoft.com/office/drawing/2014/main" id="{C020DBEB-40B6-4C9D-B751-23B0DFBF97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691" y="1076700"/>
            <a:ext cx="5557309" cy="4704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460E1034-0D5C-4D8F-B00A-3484B468E16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4171" y="1245152"/>
            <a:ext cx="2533676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746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3" presetClass="emph" presetSubtype="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3" presetClass="emph" presetSubtype="2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3" presetClass="emph" presetSubtype="2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1" grpId="2"/>
      <p:bldP spid="11" grpId="3"/>
      <p:bldP spid="11" grpId="4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4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4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92A83DB-190D-4336-8AF2-DB8EACD96DF1}"/>
              </a:ext>
            </a:extLst>
          </p:cNvPr>
          <p:cNvSpPr txBox="1"/>
          <p:nvPr/>
        </p:nvSpPr>
        <p:spPr>
          <a:xfrm>
            <a:off x="318434" y="216971"/>
            <a:ext cx="81057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effectLst>
                  <a:glow rad="698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Разработка игровой консоли. </a:t>
            </a:r>
            <a:r>
              <a:rPr lang="ru-RU" sz="1400" dirty="0"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Проект Чеснокова Игоря 1МРЭП-22-1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C75D41B9-28CA-4D0E-BDE3-259F093EA0EB}"/>
              </a:ext>
            </a:extLst>
          </p:cNvPr>
          <p:cNvCxnSpPr>
            <a:cxnSpLocks/>
          </p:cNvCxnSpPr>
          <p:nvPr/>
        </p:nvCxnSpPr>
        <p:spPr>
          <a:xfrm>
            <a:off x="394636" y="548644"/>
            <a:ext cx="12031579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736255E1-E889-437C-A54F-B52E91705F4E}"/>
              </a:ext>
            </a:extLst>
          </p:cNvPr>
          <p:cNvCxnSpPr>
            <a:cxnSpLocks/>
          </p:cNvCxnSpPr>
          <p:nvPr/>
        </p:nvCxnSpPr>
        <p:spPr>
          <a:xfrm>
            <a:off x="394636" y="6477806"/>
            <a:ext cx="12031579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C31EB59-A93F-4F25-A86F-5CA69AE35B35}"/>
              </a:ext>
            </a:extLst>
          </p:cNvPr>
          <p:cNvSpPr txBox="1"/>
          <p:nvPr/>
        </p:nvSpPr>
        <p:spPr>
          <a:xfrm>
            <a:off x="308011" y="6516015"/>
            <a:ext cx="81057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effectLst>
                  <a:glow rad="698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Слайд </a:t>
            </a:r>
            <a:fld id="{788B9E45-90F3-47A3-90ED-09077FC3B207}" type="slidenum">
              <a:rPr lang="ru-RU" sz="1100" smtClean="0">
                <a:effectLst>
                  <a:glow rad="698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fld>
            <a:endParaRPr lang="ru-RU" sz="1100" dirty="0">
              <a:effectLst>
                <a:glow rad="6985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B7643B-FEAF-40EC-8598-D28B5A4458D1}"/>
              </a:ext>
            </a:extLst>
          </p:cNvPr>
          <p:cNvSpPr txBox="1"/>
          <p:nvPr/>
        </p:nvSpPr>
        <p:spPr>
          <a:xfrm>
            <a:off x="575282" y="1718287"/>
            <a:ext cx="5953490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effectLst>
                  <a:glow rad="3937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Мы окружены множеством электронных приборов – смартфоны, компьютеры, телевизоры, стиральные машины, автомобили, самолеты и пр. Даже самые простые и тривиальные приборы – например, чайники, напольные весы или холодильники -  становятся «умными», умеют выходить в интернет и могут управляться дистанционно! </a:t>
            </a:r>
          </a:p>
          <a:p>
            <a:endParaRPr lang="ru-RU" sz="1600" b="1" dirty="0">
              <a:effectLst>
                <a:glow rad="3937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effectLst>
                  <a:glow rad="393700">
                    <a:schemeClr val="bg1"/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Будущее наступает необратимо и повсеместно, но как же это все работает?!</a:t>
            </a:r>
          </a:p>
          <a:p>
            <a:endParaRPr lang="ru-RU" sz="1600" b="1" dirty="0">
              <a:effectLst>
                <a:glow rad="3937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dirty="0">
                <a:effectLst>
                  <a:glow rad="393700">
                    <a:schemeClr val="bg1"/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Все эти умные устройства управляются микроконтроллерами </a:t>
            </a:r>
            <a:r>
              <a:rPr lang="ru-RU" sz="1600" b="1" dirty="0">
                <a:effectLst>
                  <a:glow rad="3937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1600" dirty="0">
                <a:effectLst>
                  <a:glow rad="3937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микросхемами, отвечающими за выполнение арифметических, логических операций и операций управления, записанных в машинном коде – т.е. за выполнение программ.</a:t>
            </a:r>
          </a:p>
          <a:p>
            <a:pPr lvl="0"/>
            <a:endParaRPr lang="ru-RU" sz="1600" b="1" dirty="0">
              <a:effectLst>
                <a:glow rad="3937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5E8869-CC32-477E-8316-A38F6BD4B4A0}"/>
              </a:ext>
            </a:extLst>
          </p:cNvPr>
          <p:cNvSpPr txBox="1"/>
          <p:nvPr/>
        </p:nvSpPr>
        <p:spPr>
          <a:xfrm>
            <a:off x="575282" y="794048"/>
            <a:ext cx="7290455" cy="112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effectLst>
                  <a:glow rad="393700">
                    <a:schemeClr val="bg1"/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Актуальность</a:t>
            </a:r>
          </a:p>
          <a:p>
            <a:pPr marL="342900" lvl="0" indent="-342900">
              <a:buFont typeface="+mj-lt"/>
              <a:buAutoNum type="arabicPeriod"/>
            </a:pPr>
            <a:endParaRPr lang="ru-RU" sz="2300" b="1" dirty="0">
              <a:effectLst>
                <a:glow rad="3937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65C7E0-81D4-4FDD-B798-9BCB2B2B7ED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228" y="1604829"/>
            <a:ext cx="5625763" cy="3754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237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4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4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92A83DB-190D-4336-8AF2-DB8EACD96DF1}"/>
              </a:ext>
            </a:extLst>
          </p:cNvPr>
          <p:cNvSpPr txBox="1"/>
          <p:nvPr/>
        </p:nvSpPr>
        <p:spPr>
          <a:xfrm>
            <a:off x="318434" y="216971"/>
            <a:ext cx="81057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effectLst>
                  <a:glow rad="698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Разработка игровой консоли. </a:t>
            </a:r>
            <a:r>
              <a:rPr lang="ru-RU" sz="1400" dirty="0"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Проект Чеснокова Игоря 1МРЭП-22-1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C75D41B9-28CA-4D0E-BDE3-259F093EA0EB}"/>
              </a:ext>
            </a:extLst>
          </p:cNvPr>
          <p:cNvCxnSpPr>
            <a:cxnSpLocks/>
          </p:cNvCxnSpPr>
          <p:nvPr/>
        </p:nvCxnSpPr>
        <p:spPr>
          <a:xfrm>
            <a:off x="394636" y="548644"/>
            <a:ext cx="12031579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736255E1-E889-437C-A54F-B52E91705F4E}"/>
              </a:ext>
            </a:extLst>
          </p:cNvPr>
          <p:cNvCxnSpPr>
            <a:cxnSpLocks/>
          </p:cNvCxnSpPr>
          <p:nvPr/>
        </p:nvCxnSpPr>
        <p:spPr>
          <a:xfrm>
            <a:off x="394636" y="6477806"/>
            <a:ext cx="12031579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C31EB59-A93F-4F25-A86F-5CA69AE35B35}"/>
              </a:ext>
            </a:extLst>
          </p:cNvPr>
          <p:cNvSpPr txBox="1"/>
          <p:nvPr/>
        </p:nvSpPr>
        <p:spPr>
          <a:xfrm>
            <a:off x="308011" y="6516015"/>
            <a:ext cx="81057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effectLst>
                  <a:glow rad="698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Слайд </a:t>
            </a:r>
            <a:fld id="{788B9E45-90F3-47A3-90ED-09077FC3B207}" type="slidenum">
              <a:rPr lang="ru-RU" sz="1100" smtClean="0">
                <a:effectLst>
                  <a:glow rad="698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fld>
            <a:endParaRPr lang="ru-RU" sz="1100" dirty="0">
              <a:effectLst>
                <a:glow rad="6985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B7643B-FEAF-40EC-8598-D28B5A4458D1}"/>
              </a:ext>
            </a:extLst>
          </p:cNvPr>
          <p:cNvSpPr txBox="1"/>
          <p:nvPr/>
        </p:nvSpPr>
        <p:spPr>
          <a:xfrm>
            <a:off x="822886" y="1359202"/>
            <a:ext cx="6409187" cy="4139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effectLst>
                  <a:glow rad="393700">
                    <a:schemeClr val="bg1"/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Гипотеза: </a:t>
            </a:r>
          </a:p>
          <a:p>
            <a:r>
              <a:rPr lang="ru-RU" sz="2300" dirty="0">
                <a:effectLst>
                  <a:glow rad="3937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Возможно ли собрать игровую консоль на базе микроконтроллера </a:t>
            </a:r>
            <a:r>
              <a:rPr lang="en-US" sz="2300" dirty="0">
                <a:effectLst>
                  <a:glow rad="3937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Arduino</a:t>
            </a:r>
            <a:r>
              <a:rPr lang="ru-RU" sz="2300" dirty="0">
                <a:effectLst>
                  <a:glow rad="3937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и запрограммировать её на языке программирования </a:t>
            </a:r>
            <a:r>
              <a:rPr lang="en-US" sz="2300" dirty="0">
                <a:effectLst>
                  <a:glow rad="3937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ru-RU" sz="2300" dirty="0">
                <a:effectLst>
                  <a:glow rad="3937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++?</a:t>
            </a:r>
          </a:p>
          <a:p>
            <a:endParaRPr lang="ru-RU" sz="2300" dirty="0">
              <a:effectLst>
                <a:glow rad="3937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300" dirty="0">
              <a:effectLst>
                <a:glow rad="3937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b="1" dirty="0">
                <a:effectLst>
                  <a:glow rad="393700">
                    <a:schemeClr val="bg1"/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Цель: </a:t>
            </a:r>
          </a:p>
          <a:p>
            <a:r>
              <a:rPr lang="ru-RU" sz="2300" b="1" dirty="0">
                <a:effectLst>
                  <a:glow rad="3937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продемонстрировать практическое применение микроконтроллера в повседневной жизни.</a:t>
            </a:r>
          </a:p>
        </p:txBody>
      </p:sp>
      <p:pic>
        <p:nvPicPr>
          <p:cNvPr id="2050" name="Picture 2" descr="https://tocrypto.ru/content/uploads/2019/12/88bcf738c00b81cec6f0ef3397bc9b34.jpg">
            <a:extLst>
              <a:ext uri="{FF2B5EF4-FFF2-40B4-BE49-F238E27FC236}">
                <a16:creationId xmlns:a16="http://schemas.microsoft.com/office/drawing/2014/main" id="{C485C4B6-565A-4A2B-BBEB-D2185B7AD6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4" r="13556"/>
          <a:stretch/>
        </p:blipFill>
        <p:spPr bwMode="auto">
          <a:xfrm>
            <a:off x="7387937" y="1441886"/>
            <a:ext cx="4615818" cy="397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2496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20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4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4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92A83DB-190D-4336-8AF2-DB8EACD96DF1}"/>
              </a:ext>
            </a:extLst>
          </p:cNvPr>
          <p:cNvSpPr txBox="1"/>
          <p:nvPr/>
        </p:nvSpPr>
        <p:spPr>
          <a:xfrm>
            <a:off x="318434" y="216971"/>
            <a:ext cx="81057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effectLst>
                  <a:glow rad="698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Разработка игровой консоли. </a:t>
            </a:r>
            <a:r>
              <a:rPr lang="ru-RU" sz="1400" dirty="0"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Проект Чеснокова Игоря 1МРЭП-22-1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C75D41B9-28CA-4D0E-BDE3-259F093EA0EB}"/>
              </a:ext>
            </a:extLst>
          </p:cNvPr>
          <p:cNvCxnSpPr>
            <a:cxnSpLocks/>
          </p:cNvCxnSpPr>
          <p:nvPr/>
        </p:nvCxnSpPr>
        <p:spPr>
          <a:xfrm>
            <a:off x="394636" y="548644"/>
            <a:ext cx="12031579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736255E1-E889-437C-A54F-B52E91705F4E}"/>
              </a:ext>
            </a:extLst>
          </p:cNvPr>
          <p:cNvCxnSpPr>
            <a:cxnSpLocks/>
          </p:cNvCxnSpPr>
          <p:nvPr/>
        </p:nvCxnSpPr>
        <p:spPr>
          <a:xfrm>
            <a:off x="394636" y="6477806"/>
            <a:ext cx="12031579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C31EB59-A93F-4F25-A86F-5CA69AE35B35}"/>
              </a:ext>
            </a:extLst>
          </p:cNvPr>
          <p:cNvSpPr txBox="1"/>
          <p:nvPr/>
        </p:nvSpPr>
        <p:spPr>
          <a:xfrm>
            <a:off x="308011" y="6516015"/>
            <a:ext cx="81057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effectLst>
                  <a:glow rad="698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Слайд </a:t>
            </a:r>
            <a:fld id="{788B9E45-90F3-47A3-90ED-09077FC3B207}" type="slidenum">
              <a:rPr lang="ru-RU" sz="1100" smtClean="0">
                <a:effectLst>
                  <a:glow rad="698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fld>
            <a:endParaRPr lang="ru-RU" sz="1100" dirty="0">
              <a:effectLst>
                <a:glow rad="6985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B7643B-FEAF-40EC-8598-D28B5A4458D1}"/>
              </a:ext>
            </a:extLst>
          </p:cNvPr>
          <p:cNvSpPr txBox="1"/>
          <p:nvPr/>
        </p:nvSpPr>
        <p:spPr>
          <a:xfrm>
            <a:off x="646241" y="863259"/>
            <a:ext cx="6918341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effectLst>
                  <a:glow rad="393700">
                    <a:schemeClr val="bg1"/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Задачи:</a:t>
            </a:r>
          </a:p>
          <a:p>
            <a:endParaRPr lang="ru-RU" sz="2800" b="1" dirty="0">
              <a:effectLst>
                <a:glow rad="393700">
                  <a:schemeClr val="bg1"/>
                </a:glo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457200" lvl="0" indent="-457200">
              <a:spcAft>
                <a:spcPts val="1200"/>
              </a:spcAft>
              <a:buFont typeface="+mj-lt"/>
              <a:buAutoNum type="arabicPeriod"/>
            </a:pPr>
            <a:r>
              <a:rPr lang="ru-RU" sz="2000" dirty="0">
                <a:effectLst>
                  <a:glow rad="3937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Изучить микроконтроллер </a:t>
            </a:r>
            <a:r>
              <a:rPr lang="en-US" sz="2000" dirty="0">
                <a:effectLst>
                  <a:glow rad="3937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Arduino</a:t>
            </a:r>
            <a:r>
              <a:rPr lang="ru-RU" sz="2000" dirty="0">
                <a:effectLst>
                  <a:glow rad="3937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и язык программирования С++.</a:t>
            </a:r>
          </a:p>
          <a:p>
            <a:pPr marL="457200" lvl="0" indent="-457200">
              <a:spcAft>
                <a:spcPts val="1200"/>
              </a:spcAft>
              <a:buFont typeface="+mj-lt"/>
              <a:buAutoNum type="arabicPeriod"/>
            </a:pPr>
            <a:r>
              <a:rPr lang="ru-RU" sz="2000" dirty="0">
                <a:effectLst>
                  <a:glow rad="3937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Создать макет изделия из электронных компонентов.</a:t>
            </a:r>
          </a:p>
          <a:p>
            <a:pPr marL="457200" lvl="0" indent="-457200">
              <a:spcAft>
                <a:spcPts val="1200"/>
              </a:spcAft>
              <a:buFont typeface="+mj-lt"/>
              <a:buAutoNum type="arabicPeriod"/>
            </a:pPr>
            <a:r>
              <a:rPr lang="ru-RU" sz="2000" dirty="0">
                <a:effectLst>
                  <a:glow rad="3937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Запрограммировать микроконтроллер </a:t>
            </a:r>
            <a:r>
              <a:rPr lang="en-US" sz="2000" dirty="0">
                <a:effectLst>
                  <a:glow rad="3937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Arduino</a:t>
            </a:r>
            <a:r>
              <a:rPr lang="ru-RU" sz="2000" dirty="0">
                <a:effectLst>
                  <a:glow rad="3937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управляющий электронными компонентами.</a:t>
            </a:r>
          </a:p>
          <a:p>
            <a:pPr marL="457200" lvl="0" indent="-457200">
              <a:spcAft>
                <a:spcPts val="1200"/>
              </a:spcAft>
              <a:buFont typeface="+mj-lt"/>
              <a:buAutoNum type="arabicPeriod"/>
            </a:pPr>
            <a:r>
              <a:rPr lang="ru-RU" sz="2000" dirty="0">
                <a:effectLst>
                  <a:glow rad="3937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Создать 3д модель корпуса для игровой консоли.</a:t>
            </a:r>
          </a:p>
          <a:p>
            <a:pPr marL="457200" lvl="0" indent="-457200">
              <a:spcAft>
                <a:spcPts val="1200"/>
              </a:spcAft>
              <a:buFont typeface="+mj-lt"/>
              <a:buAutoNum type="arabicPeriod"/>
            </a:pPr>
            <a:r>
              <a:rPr lang="ru-RU" sz="2000" dirty="0">
                <a:effectLst>
                  <a:glow rad="3937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Распечатать модель на 3д принтере.</a:t>
            </a:r>
          </a:p>
          <a:p>
            <a:pPr marL="457200" lvl="0" indent="-457200">
              <a:spcAft>
                <a:spcPts val="1200"/>
              </a:spcAft>
              <a:buFont typeface="+mj-lt"/>
              <a:buAutoNum type="arabicPeriod"/>
            </a:pPr>
            <a:r>
              <a:rPr lang="ru-RU" sz="2000" dirty="0">
                <a:effectLst>
                  <a:glow rad="3937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Совместить электронные компоненты и корпус.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ru-RU" sz="2000" dirty="0">
                <a:effectLst>
                  <a:glow rad="3937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Произвести контрольное тестирование и финальную отладку (при необходимости) консоли</a:t>
            </a:r>
          </a:p>
          <a:p>
            <a:pPr marL="457200" lvl="0" indent="-457200">
              <a:buFont typeface="+mj-lt"/>
              <a:buAutoNum type="arabicPeriod"/>
            </a:pPr>
            <a:endParaRPr lang="ru-RU" sz="2300" b="1" dirty="0">
              <a:effectLst>
                <a:glow rad="3937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endParaRPr lang="ru-RU" sz="2300" b="1" dirty="0">
              <a:effectLst>
                <a:glow rad="3937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6" name="Picture 4" descr="https://www.mgpu.ru/wp-content/uploads/2021/08/AdobeStock-scaled.jpeg">
            <a:extLst>
              <a:ext uri="{FF2B5EF4-FFF2-40B4-BE49-F238E27FC236}">
                <a16:creationId xmlns:a16="http://schemas.microsoft.com/office/drawing/2014/main" id="{098F027D-93F6-43A8-957E-80F60E31EA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" r="56572"/>
          <a:stretch/>
        </p:blipFill>
        <p:spPr bwMode="auto">
          <a:xfrm flipH="1">
            <a:off x="8413786" y="1306601"/>
            <a:ext cx="2991030" cy="4727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6368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6" presetClass="emph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00"/>
                            </p:stCondLst>
                            <p:childTnLst>
                              <p:par>
                                <p:cTn id="1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00"/>
                            </p:stCondLst>
                            <p:childTnLst>
                              <p:par>
                                <p:cTn id="17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00"/>
                            </p:stCondLst>
                            <p:childTnLst>
                              <p:par>
                                <p:cTn id="21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00"/>
                            </p:stCondLst>
                            <p:childTnLst>
                              <p:par>
                                <p:cTn id="2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00"/>
                            </p:stCondLst>
                            <p:childTnLst>
                              <p:par>
                                <p:cTn id="2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700"/>
                            </p:stCondLst>
                            <p:childTnLst>
                              <p:par>
                                <p:cTn id="3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200"/>
                            </p:stCondLst>
                            <p:childTnLst>
                              <p:par>
                                <p:cTn id="3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4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4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92A83DB-190D-4336-8AF2-DB8EACD96DF1}"/>
              </a:ext>
            </a:extLst>
          </p:cNvPr>
          <p:cNvSpPr txBox="1"/>
          <p:nvPr/>
        </p:nvSpPr>
        <p:spPr>
          <a:xfrm>
            <a:off x="318434" y="216971"/>
            <a:ext cx="81057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effectLst>
                  <a:glow rad="698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Разработка игровой консоли. </a:t>
            </a:r>
            <a:r>
              <a:rPr lang="ru-RU" sz="1400" dirty="0">
                <a:effectLst>
                  <a:glow rad="698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Проект Чеснокова Игоря </a:t>
            </a:r>
            <a:r>
              <a:rPr lang="ru-RU" sz="1400" dirty="0"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1МРЭП-22-1</a:t>
            </a:r>
            <a:endParaRPr lang="ru-RU" sz="1400" dirty="0">
              <a:effectLst>
                <a:glow rad="6985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C75D41B9-28CA-4D0E-BDE3-259F093EA0EB}"/>
              </a:ext>
            </a:extLst>
          </p:cNvPr>
          <p:cNvCxnSpPr>
            <a:cxnSpLocks/>
          </p:cNvCxnSpPr>
          <p:nvPr/>
        </p:nvCxnSpPr>
        <p:spPr>
          <a:xfrm>
            <a:off x="394636" y="524748"/>
            <a:ext cx="12031579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736255E1-E889-437C-A54F-B52E91705F4E}"/>
              </a:ext>
            </a:extLst>
          </p:cNvPr>
          <p:cNvCxnSpPr>
            <a:cxnSpLocks/>
          </p:cNvCxnSpPr>
          <p:nvPr/>
        </p:nvCxnSpPr>
        <p:spPr>
          <a:xfrm>
            <a:off x="394636" y="6477806"/>
            <a:ext cx="12031579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C31EB59-A93F-4F25-A86F-5CA69AE35B35}"/>
              </a:ext>
            </a:extLst>
          </p:cNvPr>
          <p:cNvSpPr txBox="1"/>
          <p:nvPr/>
        </p:nvSpPr>
        <p:spPr>
          <a:xfrm>
            <a:off x="308011" y="6516015"/>
            <a:ext cx="81057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effectLst>
                  <a:glow rad="698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Слайд 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B7643B-FEAF-40EC-8598-D28B5A4458D1}"/>
              </a:ext>
            </a:extLst>
          </p:cNvPr>
          <p:cNvSpPr txBox="1"/>
          <p:nvPr/>
        </p:nvSpPr>
        <p:spPr>
          <a:xfrm>
            <a:off x="638474" y="932114"/>
            <a:ext cx="5457526" cy="43460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400" b="1" dirty="0">
                <a:effectLst>
                  <a:glow rad="393700">
                    <a:schemeClr val="bg1"/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C++ </a:t>
            </a:r>
            <a:r>
              <a:rPr lang="ru-RU" sz="4400" b="1" dirty="0">
                <a:effectLst>
                  <a:glow rad="393700">
                    <a:schemeClr val="bg1"/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и </a:t>
            </a:r>
            <a:r>
              <a:rPr lang="en-US" sz="4400" b="1" dirty="0">
                <a:effectLst>
                  <a:glow rad="393700">
                    <a:schemeClr val="bg1"/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Arduino</a:t>
            </a:r>
            <a:endParaRPr lang="ru-RU" sz="4400" b="1" dirty="0">
              <a:effectLst>
                <a:glow rad="393700">
                  <a:schemeClr val="bg1"/>
                </a:glo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ru-RU" sz="4400" b="1" dirty="0">
              <a:effectLst>
                <a:glow rad="393700">
                  <a:schemeClr val="bg1"/>
                </a:glo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b="1" dirty="0">
                <a:effectLst>
                  <a:glow rad="3810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Arduino </a:t>
            </a:r>
            <a:r>
              <a:rPr lang="ru-RU" b="1" dirty="0">
                <a:effectLst>
                  <a:glow rad="3810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была выпущена в 2005 году – это плата используемая для контролирования различных электронных  устройств, а также для обработки получаемых с устройств данных.</a:t>
            </a:r>
          </a:p>
          <a:p>
            <a:pPr>
              <a:lnSpc>
                <a:spcPct val="120000"/>
              </a:lnSpc>
            </a:pPr>
            <a:endParaRPr lang="ru-RU" b="1" dirty="0">
              <a:effectLst>
                <a:glow rad="3810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b="1" dirty="0">
                <a:effectLst>
                  <a:glow rad="3810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Arduino</a:t>
            </a:r>
            <a:r>
              <a:rPr lang="ru-RU" b="1" dirty="0">
                <a:effectLst>
                  <a:glow rad="3810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программируется на языке </a:t>
            </a:r>
            <a:r>
              <a:rPr lang="en-US" b="1" dirty="0">
                <a:effectLst>
                  <a:glow rad="3810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Wiring</a:t>
            </a:r>
            <a:r>
              <a:rPr lang="ru-RU" b="1" dirty="0">
                <a:effectLst>
                  <a:glow rad="3810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который фактически не отличается от </a:t>
            </a:r>
            <a:r>
              <a:rPr lang="en-US" b="1" dirty="0">
                <a:effectLst>
                  <a:glow rad="3810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C++</a:t>
            </a:r>
            <a:r>
              <a:rPr lang="ru-RU" b="1" dirty="0">
                <a:effectLst>
                  <a:glow rad="3810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7C1C8A4-D970-40E3-95C3-057A77DA63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522"/>
          <a:stretch/>
        </p:blipFill>
        <p:spPr>
          <a:xfrm>
            <a:off x="7605756" y="1052513"/>
            <a:ext cx="4296656" cy="2636701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3462C1C-01E2-433D-A02D-B972EC595A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781" y="3501225"/>
            <a:ext cx="3595502" cy="2636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7589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4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4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92A83DB-190D-4336-8AF2-DB8EACD96DF1}"/>
              </a:ext>
            </a:extLst>
          </p:cNvPr>
          <p:cNvSpPr txBox="1"/>
          <p:nvPr/>
        </p:nvSpPr>
        <p:spPr>
          <a:xfrm>
            <a:off x="318434" y="216971"/>
            <a:ext cx="81057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effectLst>
                  <a:glow rad="698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Разработка игровой консоли. </a:t>
            </a:r>
            <a:r>
              <a:rPr lang="ru-RU" sz="1400" dirty="0">
                <a:effectLst>
                  <a:glow rad="698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Проект Чеснокова Игоря </a:t>
            </a:r>
            <a:r>
              <a:rPr lang="ru-RU" sz="1400" dirty="0"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1МРЭП-22-1</a:t>
            </a:r>
            <a:endParaRPr lang="ru-RU" sz="1400" dirty="0">
              <a:effectLst>
                <a:glow rad="6985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C75D41B9-28CA-4D0E-BDE3-259F093EA0EB}"/>
              </a:ext>
            </a:extLst>
          </p:cNvPr>
          <p:cNvCxnSpPr>
            <a:cxnSpLocks/>
          </p:cNvCxnSpPr>
          <p:nvPr/>
        </p:nvCxnSpPr>
        <p:spPr>
          <a:xfrm>
            <a:off x="394636" y="548644"/>
            <a:ext cx="12031579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736255E1-E889-437C-A54F-B52E91705F4E}"/>
              </a:ext>
            </a:extLst>
          </p:cNvPr>
          <p:cNvCxnSpPr>
            <a:cxnSpLocks/>
          </p:cNvCxnSpPr>
          <p:nvPr/>
        </p:nvCxnSpPr>
        <p:spPr>
          <a:xfrm>
            <a:off x="394636" y="6477806"/>
            <a:ext cx="12031579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C31EB59-A93F-4F25-A86F-5CA69AE35B35}"/>
              </a:ext>
            </a:extLst>
          </p:cNvPr>
          <p:cNvSpPr txBox="1"/>
          <p:nvPr/>
        </p:nvSpPr>
        <p:spPr>
          <a:xfrm>
            <a:off x="308011" y="6516015"/>
            <a:ext cx="81057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effectLst>
                  <a:glow rad="698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Слайд </a:t>
            </a:r>
            <a:fld id="{788B9E45-90F3-47A3-90ED-09077FC3B207}" type="slidenum">
              <a:rPr lang="ru-RU" sz="1100" smtClean="0">
                <a:effectLst>
                  <a:glow rad="698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</a:t>
            </a:fld>
            <a:endParaRPr lang="ru-RU" sz="1100" dirty="0">
              <a:effectLst>
                <a:glow rad="6985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B7643B-FEAF-40EC-8598-D28B5A4458D1}"/>
              </a:ext>
            </a:extLst>
          </p:cNvPr>
          <p:cNvSpPr txBox="1"/>
          <p:nvPr/>
        </p:nvSpPr>
        <p:spPr>
          <a:xfrm>
            <a:off x="679318" y="878674"/>
            <a:ext cx="6129187" cy="850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4400" b="1" dirty="0">
                <a:effectLst>
                  <a:glow rad="393700">
                    <a:schemeClr val="bg1"/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Игровая консоль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7C3A4A-D136-4D74-A72C-B0B7983B6D5A}"/>
              </a:ext>
            </a:extLst>
          </p:cNvPr>
          <p:cNvSpPr txBox="1"/>
          <p:nvPr/>
        </p:nvSpPr>
        <p:spPr>
          <a:xfrm>
            <a:off x="679318" y="2393673"/>
            <a:ext cx="5027414" cy="26437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000" b="1" dirty="0">
                <a:effectLst>
                  <a:glow rad="215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Для демонстрации практического применения микроконтроллера</a:t>
            </a:r>
            <a:r>
              <a:rPr lang="en-US" sz="2000" b="1" dirty="0">
                <a:effectLst>
                  <a:glow rad="215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effectLst>
                  <a:glow rad="215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был выбран микроконтроллер </a:t>
            </a:r>
            <a:r>
              <a:rPr lang="en-US" sz="2000" b="1" dirty="0">
                <a:effectLst>
                  <a:glow rad="215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Arduino</a:t>
            </a:r>
            <a:r>
              <a:rPr lang="ru-RU" sz="2000" b="1" dirty="0">
                <a:effectLst>
                  <a:glow rad="215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На его основе была собрана из электронных компонентов игровая консоль. После консоль была запрограммирована на языке </a:t>
            </a:r>
            <a:r>
              <a:rPr lang="en-US" sz="2000" b="1" dirty="0">
                <a:effectLst>
                  <a:glow rad="215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C++</a:t>
            </a:r>
            <a:r>
              <a:rPr lang="ru-RU" sz="2000" b="1" dirty="0">
                <a:effectLst>
                  <a:glow rad="215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47E9C2F-998B-447E-B5DE-A2E60DBA4D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71" b="3608"/>
          <a:stretch/>
        </p:blipFill>
        <p:spPr>
          <a:xfrm>
            <a:off x="7230626" y="1572611"/>
            <a:ext cx="4329870" cy="411713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771731B-52F7-43F0-A202-65E200BD11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9193" y="2341899"/>
            <a:ext cx="1982866" cy="1350814"/>
          </a:xfrm>
          <a:prstGeom prst="rect">
            <a:avLst/>
          </a:prstGeom>
          <a:effectLst>
            <a:glow rad="228600">
              <a:schemeClr val="bg1">
                <a:alpha val="91000"/>
              </a:schemeClr>
            </a:glo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C4EE138-2383-4B01-BC79-8C3B7EBAC8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1821" y="3908095"/>
            <a:ext cx="2857610" cy="1905073"/>
          </a:xfrm>
          <a:prstGeom prst="rect">
            <a:avLst/>
          </a:prstGeom>
          <a:effectLst>
            <a:glow rad="228600">
              <a:schemeClr val="bg1">
                <a:alpha val="7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7158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4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4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92A83DB-190D-4336-8AF2-DB8EACD96DF1}"/>
              </a:ext>
            </a:extLst>
          </p:cNvPr>
          <p:cNvSpPr txBox="1"/>
          <p:nvPr/>
        </p:nvSpPr>
        <p:spPr>
          <a:xfrm>
            <a:off x="318434" y="216971"/>
            <a:ext cx="81057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effectLst>
                  <a:glow rad="698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Разработка игровой консоли. </a:t>
            </a:r>
            <a:r>
              <a:rPr lang="ru-RU" sz="1400" dirty="0">
                <a:effectLst>
                  <a:glow rad="698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Проект Чеснокова Игоря</a:t>
            </a:r>
            <a:r>
              <a:rPr lang="ru-RU" sz="1400" dirty="0"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1МРЭП-22-1</a:t>
            </a:r>
            <a:endParaRPr lang="ru-RU" sz="1400" dirty="0">
              <a:effectLst>
                <a:glow rad="6985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C75D41B9-28CA-4D0E-BDE3-259F093EA0EB}"/>
              </a:ext>
            </a:extLst>
          </p:cNvPr>
          <p:cNvCxnSpPr>
            <a:cxnSpLocks/>
          </p:cNvCxnSpPr>
          <p:nvPr/>
        </p:nvCxnSpPr>
        <p:spPr>
          <a:xfrm>
            <a:off x="394636" y="548644"/>
            <a:ext cx="12031579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736255E1-E889-437C-A54F-B52E91705F4E}"/>
              </a:ext>
            </a:extLst>
          </p:cNvPr>
          <p:cNvCxnSpPr>
            <a:cxnSpLocks/>
          </p:cNvCxnSpPr>
          <p:nvPr/>
        </p:nvCxnSpPr>
        <p:spPr>
          <a:xfrm>
            <a:off x="394636" y="6477806"/>
            <a:ext cx="12031579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C31EB59-A93F-4F25-A86F-5CA69AE35B35}"/>
              </a:ext>
            </a:extLst>
          </p:cNvPr>
          <p:cNvSpPr txBox="1"/>
          <p:nvPr/>
        </p:nvSpPr>
        <p:spPr>
          <a:xfrm>
            <a:off x="308011" y="6516015"/>
            <a:ext cx="81057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effectLst>
                  <a:glow rad="698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Слайд </a:t>
            </a:r>
            <a:fld id="{788B9E45-90F3-47A3-90ED-09077FC3B207}" type="slidenum">
              <a:rPr lang="ru-RU" sz="1100" smtClean="0">
                <a:effectLst>
                  <a:glow rad="698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</a:t>
            </a:fld>
            <a:endParaRPr lang="ru-RU" sz="1100" dirty="0">
              <a:effectLst>
                <a:glow rad="6985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7F1334-8DFA-4402-A4F0-83CA04C88374}"/>
              </a:ext>
            </a:extLst>
          </p:cNvPr>
          <p:cNvSpPr txBox="1"/>
          <p:nvPr/>
        </p:nvSpPr>
        <p:spPr>
          <a:xfrm>
            <a:off x="607135" y="673149"/>
            <a:ext cx="9315183" cy="781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4000" b="1" dirty="0">
                <a:effectLst>
                  <a:glow rad="698500">
                    <a:schemeClr val="bg1"/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Устройство игровой консоли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F8E653-7EC1-4FF0-81FD-0DA663FBB9F9}"/>
              </a:ext>
            </a:extLst>
          </p:cNvPr>
          <p:cNvSpPr txBox="1"/>
          <p:nvPr/>
        </p:nvSpPr>
        <p:spPr>
          <a:xfrm>
            <a:off x="703384" y="2164365"/>
            <a:ext cx="4380679" cy="3013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ru-RU" sz="2000" b="1" dirty="0">
                <a:effectLst>
                  <a:glow rad="215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Микроконтроллер </a:t>
            </a:r>
            <a:r>
              <a:rPr lang="ru-RU" sz="2000" b="1" dirty="0" err="1">
                <a:effectLst>
                  <a:glow rad="215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Arduino</a:t>
            </a:r>
            <a:r>
              <a:rPr lang="ru-RU" sz="2000" b="1" dirty="0">
                <a:effectLst>
                  <a:glow rad="215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effectLst>
                  <a:glow rad="215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Mega</a:t>
            </a:r>
            <a:r>
              <a:rPr lang="ru-RU" sz="2000" b="1" dirty="0">
                <a:effectLst>
                  <a:glow rad="215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2560</a:t>
            </a: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ru-RU" sz="2000" b="1" dirty="0">
                <a:effectLst>
                  <a:glow rad="215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ЖК дисплей 20х4,</a:t>
            </a: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ru-RU" sz="2000" b="1" dirty="0">
                <a:effectLst>
                  <a:glow rad="215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Семи-сегментный индикатор </a:t>
            </a: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ru-RU" sz="2000" b="1" dirty="0">
                <a:effectLst>
                  <a:glow rad="215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Динамик </a:t>
            </a: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ru-RU" sz="2000" b="1" dirty="0">
                <a:effectLst>
                  <a:glow rad="215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Макетные платы (</a:t>
            </a:r>
            <a:r>
              <a:rPr lang="en-US" sz="2000" b="1" dirty="0">
                <a:effectLst>
                  <a:glow rad="215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2000" b="1" dirty="0">
                <a:effectLst>
                  <a:glow rad="215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шт.)</a:t>
            </a: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ru-RU" sz="2000" b="1" dirty="0">
                <a:effectLst>
                  <a:glow rad="215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Кнопки (4 шт.)</a:t>
            </a: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ru-RU" sz="2000" b="1" dirty="0">
                <a:effectLst>
                  <a:glow rad="215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Резистор 200 Ом (8 шт.)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3777EB-3A7A-4A11-9FC7-E6BF24E48C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521" y="1454626"/>
            <a:ext cx="6371379" cy="4778534"/>
          </a:xfrm>
          <a:prstGeom prst="rect">
            <a:avLst/>
          </a:prstGeom>
        </p:spPr>
      </p:pic>
      <p:sp>
        <p:nvSpPr>
          <p:cNvPr id="6" name="Полилиния: фигура 5">
            <a:extLst>
              <a:ext uri="{FF2B5EF4-FFF2-40B4-BE49-F238E27FC236}">
                <a16:creationId xmlns:a16="http://schemas.microsoft.com/office/drawing/2014/main" id="{00F2D193-421F-402D-A4A9-61FBD8559B13}"/>
              </a:ext>
            </a:extLst>
          </p:cNvPr>
          <p:cNvSpPr/>
          <p:nvPr/>
        </p:nvSpPr>
        <p:spPr>
          <a:xfrm>
            <a:off x="5426579" y="3589234"/>
            <a:ext cx="2256090" cy="1273323"/>
          </a:xfrm>
          <a:custGeom>
            <a:avLst/>
            <a:gdLst>
              <a:gd name="connsiteX0" fmla="*/ 68367 w 2256090"/>
              <a:gd name="connsiteY0" fmla="*/ 239282 h 1273323"/>
              <a:gd name="connsiteX1" fmla="*/ 102550 w 2256090"/>
              <a:gd name="connsiteY1" fmla="*/ 435835 h 1273323"/>
              <a:gd name="connsiteX2" fmla="*/ 0 w 2256090"/>
              <a:gd name="connsiteY2" fmla="*/ 452927 h 1273323"/>
              <a:gd name="connsiteX3" fmla="*/ 8546 w 2256090"/>
              <a:gd name="connsiteY3" fmla="*/ 743484 h 1273323"/>
              <a:gd name="connsiteX4" fmla="*/ 153825 w 2256090"/>
              <a:gd name="connsiteY4" fmla="*/ 700755 h 1273323"/>
              <a:gd name="connsiteX5" fmla="*/ 222191 w 2256090"/>
              <a:gd name="connsiteY5" fmla="*/ 1034041 h 1273323"/>
              <a:gd name="connsiteX6" fmla="*/ 179462 w 2256090"/>
              <a:gd name="connsiteY6" fmla="*/ 1016949 h 1273323"/>
              <a:gd name="connsiteX7" fmla="*/ 85458 w 2256090"/>
              <a:gd name="connsiteY7" fmla="*/ 1102407 h 1273323"/>
              <a:gd name="connsiteX8" fmla="*/ 102550 w 2256090"/>
              <a:gd name="connsiteY8" fmla="*/ 1273323 h 1273323"/>
              <a:gd name="connsiteX9" fmla="*/ 188008 w 2256090"/>
              <a:gd name="connsiteY9" fmla="*/ 1264777 h 1273323"/>
              <a:gd name="connsiteX10" fmla="*/ 179462 w 2256090"/>
              <a:gd name="connsiteY10" fmla="*/ 1239140 h 1273323"/>
              <a:gd name="connsiteX11" fmla="*/ 264920 w 2256090"/>
              <a:gd name="connsiteY11" fmla="*/ 1230594 h 1273323"/>
              <a:gd name="connsiteX12" fmla="*/ 273466 w 2256090"/>
              <a:gd name="connsiteY12" fmla="*/ 1264777 h 1273323"/>
              <a:gd name="connsiteX13" fmla="*/ 2256090 w 2256090"/>
              <a:gd name="connsiteY13" fmla="*/ 1042587 h 1273323"/>
              <a:gd name="connsiteX14" fmla="*/ 2016808 w 2256090"/>
              <a:gd name="connsiteY14" fmla="*/ 0 h 1273323"/>
              <a:gd name="connsiteX15" fmla="*/ 68367 w 2256090"/>
              <a:gd name="connsiteY15" fmla="*/ 239282 h 1273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256090" h="1273323">
                <a:moveTo>
                  <a:pt x="68367" y="239282"/>
                </a:moveTo>
                <a:lnTo>
                  <a:pt x="102550" y="435835"/>
                </a:lnTo>
                <a:lnTo>
                  <a:pt x="0" y="452927"/>
                </a:lnTo>
                <a:lnTo>
                  <a:pt x="8546" y="743484"/>
                </a:lnTo>
                <a:lnTo>
                  <a:pt x="153825" y="700755"/>
                </a:lnTo>
                <a:lnTo>
                  <a:pt x="222191" y="1034041"/>
                </a:lnTo>
                <a:lnTo>
                  <a:pt x="179462" y="1016949"/>
                </a:lnTo>
                <a:lnTo>
                  <a:pt x="85458" y="1102407"/>
                </a:lnTo>
                <a:lnTo>
                  <a:pt x="102550" y="1273323"/>
                </a:lnTo>
                <a:lnTo>
                  <a:pt x="188008" y="1264777"/>
                </a:lnTo>
                <a:lnTo>
                  <a:pt x="179462" y="1239140"/>
                </a:lnTo>
                <a:lnTo>
                  <a:pt x="264920" y="1230594"/>
                </a:lnTo>
                <a:lnTo>
                  <a:pt x="273466" y="1264777"/>
                </a:lnTo>
                <a:lnTo>
                  <a:pt x="2256090" y="1042587"/>
                </a:lnTo>
                <a:lnTo>
                  <a:pt x="2016808" y="0"/>
                </a:lnTo>
                <a:lnTo>
                  <a:pt x="68367" y="239282"/>
                </a:lnTo>
                <a:close/>
              </a:path>
            </a:pathLst>
          </a:custGeom>
          <a:noFill/>
          <a:ln w="57150">
            <a:solidFill>
              <a:srgbClr val="92D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412009A8-9E5F-4228-B892-B2B555C48E48}"/>
              </a:ext>
            </a:extLst>
          </p:cNvPr>
          <p:cNvGrpSpPr/>
          <p:nvPr/>
        </p:nvGrpSpPr>
        <p:grpSpPr>
          <a:xfrm>
            <a:off x="5452128" y="3383785"/>
            <a:ext cx="495656" cy="495849"/>
            <a:chOff x="5785503" y="2794475"/>
            <a:chExt cx="495656" cy="495849"/>
          </a:xfrm>
          <a:effectLst>
            <a:outerShdw blurRad="50800" dist="38100" dir="2700000" algn="tl" rotWithShape="0">
              <a:prstClr val="black">
                <a:alpha val="72000"/>
              </a:prstClr>
            </a:outerShdw>
          </a:effectLst>
        </p:grpSpPr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5B20F503-A9B6-43E2-87D1-B2B82CFE168B}"/>
                </a:ext>
              </a:extLst>
            </p:cNvPr>
            <p:cNvSpPr/>
            <p:nvPr/>
          </p:nvSpPr>
          <p:spPr>
            <a:xfrm>
              <a:off x="5785503" y="2794475"/>
              <a:ext cx="495656" cy="49565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D14EF6B-5C74-4E60-B0D1-F83E0AC63583}"/>
                </a:ext>
              </a:extLst>
            </p:cNvPr>
            <p:cNvSpPr txBox="1"/>
            <p:nvPr/>
          </p:nvSpPr>
          <p:spPr>
            <a:xfrm>
              <a:off x="5819685" y="2828659"/>
              <a:ext cx="4272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sp>
        <p:nvSpPr>
          <p:cNvPr id="16" name="Полилиния: фигура 15">
            <a:extLst>
              <a:ext uri="{FF2B5EF4-FFF2-40B4-BE49-F238E27FC236}">
                <a16:creationId xmlns:a16="http://schemas.microsoft.com/office/drawing/2014/main" id="{F2ABE632-9EC5-4D71-89DC-9B3581D0474D}"/>
              </a:ext>
            </a:extLst>
          </p:cNvPr>
          <p:cNvSpPr/>
          <p:nvPr/>
        </p:nvSpPr>
        <p:spPr>
          <a:xfrm>
            <a:off x="6985000" y="1755775"/>
            <a:ext cx="2165350" cy="1441450"/>
          </a:xfrm>
          <a:custGeom>
            <a:avLst/>
            <a:gdLst>
              <a:gd name="connsiteX0" fmla="*/ 60325 w 2165350"/>
              <a:gd name="connsiteY0" fmla="*/ 0 h 1441450"/>
              <a:gd name="connsiteX1" fmla="*/ 47625 w 2165350"/>
              <a:gd name="connsiteY1" fmla="*/ 146050 h 1441450"/>
              <a:gd name="connsiteX2" fmla="*/ 31750 w 2165350"/>
              <a:gd name="connsiteY2" fmla="*/ 174625 h 1441450"/>
              <a:gd name="connsiteX3" fmla="*/ 0 w 2165350"/>
              <a:gd name="connsiteY3" fmla="*/ 1076325 h 1441450"/>
              <a:gd name="connsiteX4" fmla="*/ 22225 w 2165350"/>
              <a:gd name="connsiteY4" fmla="*/ 1108075 h 1441450"/>
              <a:gd name="connsiteX5" fmla="*/ 25400 w 2165350"/>
              <a:gd name="connsiteY5" fmla="*/ 1323975 h 1441450"/>
              <a:gd name="connsiteX6" fmla="*/ 2073275 w 2165350"/>
              <a:gd name="connsiteY6" fmla="*/ 1441450 h 1441450"/>
              <a:gd name="connsiteX7" fmla="*/ 2165350 w 2165350"/>
              <a:gd name="connsiteY7" fmla="*/ 136525 h 1441450"/>
              <a:gd name="connsiteX8" fmla="*/ 60325 w 2165350"/>
              <a:gd name="connsiteY8" fmla="*/ 0 h 144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65350" h="1441450">
                <a:moveTo>
                  <a:pt x="60325" y="0"/>
                </a:moveTo>
                <a:lnTo>
                  <a:pt x="47625" y="146050"/>
                </a:lnTo>
                <a:lnTo>
                  <a:pt x="31750" y="174625"/>
                </a:lnTo>
                <a:lnTo>
                  <a:pt x="0" y="1076325"/>
                </a:lnTo>
                <a:lnTo>
                  <a:pt x="22225" y="1108075"/>
                </a:lnTo>
                <a:cubicBezTo>
                  <a:pt x="23283" y="1180042"/>
                  <a:pt x="24342" y="1252008"/>
                  <a:pt x="25400" y="1323975"/>
                </a:cubicBezTo>
                <a:lnTo>
                  <a:pt x="2073275" y="1441450"/>
                </a:lnTo>
                <a:lnTo>
                  <a:pt x="2165350" y="136525"/>
                </a:lnTo>
                <a:lnTo>
                  <a:pt x="60325" y="0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965B5DAF-8AAB-489D-B000-2951165EFDA9}"/>
              </a:ext>
            </a:extLst>
          </p:cNvPr>
          <p:cNvGrpSpPr/>
          <p:nvPr/>
        </p:nvGrpSpPr>
        <p:grpSpPr>
          <a:xfrm>
            <a:off x="6675299" y="1488747"/>
            <a:ext cx="495656" cy="495849"/>
            <a:chOff x="5785503" y="2794475"/>
            <a:chExt cx="495656" cy="495849"/>
          </a:xfrm>
          <a:effectLst>
            <a:outerShdw blurRad="50800" dist="38100" dir="2700000" algn="tl" rotWithShape="0">
              <a:prstClr val="black">
                <a:alpha val="72000"/>
              </a:prstClr>
            </a:outerShdw>
          </a:effectLst>
        </p:grpSpPr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FB2D3495-B36B-42A6-BB03-5DC85A9A64DF}"/>
                </a:ext>
              </a:extLst>
            </p:cNvPr>
            <p:cNvSpPr/>
            <p:nvPr/>
          </p:nvSpPr>
          <p:spPr>
            <a:xfrm>
              <a:off x="5785503" y="2794475"/>
              <a:ext cx="495656" cy="49565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F3BDAD5-31CE-402C-BB02-A6F1E6375AE0}"/>
                </a:ext>
              </a:extLst>
            </p:cNvPr>
            <p:cNvSpPr txBox="1"/>
            <p:nvPr/>
          </p:nvSpPr>
          <p:spPr>
            <a:xfrm>
              <a:off x="5850165" y="2828659"/>
              <a:ext cx="42729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ru-RU" sz="2400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sp>
        <p:nvSpPr>
          <p:cNvPr id="17" name="Полилиния: фигура 16">
            <a:extLst>
              <a:ext uri="{FF2B5EF4-FFF2-40B4-BE49-F238E27FC236}">
                <a16:creationId xmlns:a16="http://schemas.microsoft.com/office/drawing/2014/main" id="{6C1EE39A-1196-4641-8732-18B51005EA85}"/>
              </a:ext>
            </a:extLst>
          </p:cNvPr>
          <p:cNvSpPr/>
          <p:nvPr/>
        </p:nvSpPr>
        <p:spPr>
          <a:xfrm>
            <a:off x="6638925" y="5051425"/>
            <a:ext cx="368300" cy="466725"/>
          </a:xfrm>
          <a:custGeom>
            <a:avLst/>
            <a:gdLst>
              <a:gd name="connsiteX0" fmla="*/ 0 w 368300"/>
              <a:gd name="connsiteY0" fmla="*/ 76200 h 466725"/>
              <a:gd name="connsiteX1" fmla="*/ 69850 w 368300"/>
              <a:gd name="connsiteY1" fmla="*/ 466725 h 466725"/>
              <a:gd name="connsiteX2" fmla="*/ 327025 w 368300"/>
              <a:gd name="connsiteY2" fmla="*/ 431800 h 466725"/>
              <a:gd name="connsiteX3" fmla="*/ 368300 w 368300"/>
              <a:gd name="connsiteY3" fmla="*/ 358775 h 466725"/>
              <a:gd name="connsiteX4" fmla="*/ 330200 w 368300"/>
              <a:gd name="connsiteY4" fmla="*/ 0 h 466725"/>
              <a:gd name="connsiteX5" fmla="*/ 85725 w 368300"/>
              <a:gd name="connsiteY5" fmla="*/ 19050 h 466725"/>
              <a:gd name="connsiteX6" fmla="*/ 53975 w 368300"/>
              <a:gd name="connsiteY6" fmla="*/ 41275 h 466725"/>
              <a:gd name="connsiteX7" fmla="*/ 47625 w 368300"/>
              <a:gd name="connsiteY7" fmla="*/ 50800 h 466725"/>
              <a:gd name="connsiteX8" fmla="*/ 0 w 368300"/>
              <a:gd name="connsiteY8" fmla="*/ 76200 h 466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8300" h="466725">
                <a:moveTo>
                  <a:pt x="0" y="76200"/>
                </a:moveTo>
                <a:lnTo>
                  <a:pt x="69850" y="466725"/>
                </a:lnTo>
                <a:lnTo>
                  <a:pt x="327025" y="431800"/>
                </a:lnTo>
                <a:lnTo>
                  <a:pt x="368300" y="358775"/>
                </a:lnTo>
                <a:lnTo>
                  <a:pt x="330200" y="0"/>
                </a:lnTo>
                <a:lnTo>
                  <a:pt x="85725" y="19050"/>
                </a:lnTo>
                <a:cubicBezTo>
                  <a:pt x="75142" y="26458"/>
                  <a:pt x="63899" y="33005"/>
                  <a:pt x="53975" y="41275"/>
                </a:cubicBezTo>
                <a:cubicBezTo>
                  <a:pt x="51044" y="43718"/>
                  <a:pt x="47625" y="50800"/>
                  <a:pt x="47625" y="50800"/>
                </a:cubicBezTo>
                <a:lnTo>
                  <a:pt x="0" y="76200"/>
                </a:lnTo>
                <a:close/>
              </a:path>
            </a:pathLst>
          </a:cu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C5463213-3D95-4F30-9501-36F55F953496}"/>
              </a:ext>
            </a:extLst>
          </p:cNvPr>
          <p:cNvGrpSpPr/>
          <p:nvPr/>
        </p:nvGrpSpPr>
        <p:grpSpPr>
          <a:xfrm>
            <a:off x="6857258" y="4760577"/>
            <a:ext cx="368300" cy="368300"/>
            <a:chOff x="5785503" y="2794475"/>
            <a:chExt cx="495656" cy="495656"/>
          </a:xfrm>
          <a:effectLst>
            <a:outerShdw blurRad="50800" dist="38100" dir="2700000" algn="tl" rotWithShape="0">
              <a:prstClr val="black">
                <a:alpha val="72000"/>
              </a:prstClr>
            </a:outerShdw>
          </a:effectLst>
        </p:grpSpPr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id="{790AB3D4-B429-43E1-915E-BB1944538DEB}"/>
                </a:ext>
              </a:extLst>
            </p:cNvPr>
            <p:cNvSpPr/>
            <p:nvPr/>
          </p:nvSpPr>
          <p:spPr>
            <a:xfrm>
              <a:off x="5785503" y="2794475"/>
              <a:ext cx="495656" cy="49565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DC36FDE-0D43-4BA2-97DB-6B86DBA36649}"/>
                </a:ext>
              </a:extLst>
            </p:cNvPr>
            <p:cNvSpPr txBox="1"/>
            <p:nvPr/>
          </p:nvSpPr>
          <p:spPr>
            <a:xfrm>
              <a:off x="5813100" y="2811568"/>
              <a:ext cx="427290" cy="47018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ru-RU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sp>
        <p:nvSpPr>
          <p:cNvPr id="21" name="Полилиния: фигура 20">
            <a:extLst>
              <a:ext uri="{FF2B5EF4-FFF2-40B4-BE49-F238E27FC236}">
                <a16:creationId xmlns:a16="http://schemas.microsoft.com/office/drawing/2014/main" id="{FC8FF70C-90F7-4DEA-A779-343BE35D01D3}"/>
              </a:ext>
            </a:extLst>
          </p:cNvPr>
          <p:cNvSpPr/>
          <p:nvPr/>
        </p:nvSpPr>
        <p:spPr>
          <a:xfrm>
            <a:off x="9311640" y="2811780"/>
            <a:ext cx="2461260" cy="3421380"/>
          </a:xfrm>
          <a:custGeom>
            <a:avLst/>
            <a:gdLst>
              <a:gd name="connsiteX0" fmla="*/ 2453640 w 2461260"/>
              <a:gd name="connsiteY0" fmla="*/ 129540 h 3421380"/>
              <a:gd name="connsiteX1" fmla="*/ 2293620 w 2461260"/>
              <a:gd name="connsiteY1" fmla="*/ 91440 h 3421380"/>
              <a:gd name="connsiteX2" fmla="*/ 2065020 w 2461260"/>
              <a:gd name="connsiteY2" fmla="*/ 53340 h 3421380"/>
              <a:gd name="connsiteX3" fmla="*/ 1615440 w 2461260"/>
              <a:gd name="connsiteY3" fmla="*/ 7620 h 3421380"/>
              <a:gd name="connsiteX4" fmla="*/ 1470660 w 2461260"/>
              <a:gd name="connsiteY4" fmla="*/ 0 h 3421380"/>
              <a:gd name="connsiteX5" fmla="*/ 1325880 w 2461260"/>
              <a:gd name="connsiteY5" fmla="*/ 22860 h 3421380"/>
              <a:gd name="connsiteX6" fmla="*/ 1249680 w 2461260"/>
              <a:gd name="connsiteY6" fmla="*/ 137160 h 3421380"/>
              <a:gd name="connsiteX7" fmla="*/ 876300 w 2461260"/>
              <a:gd name="connsiteY7" fmla="*/ 876300 h 3421380"/>
              <a:gd name="connsiteX8" fmla="*/ 609600 w 2461260"/>
              <a:gd name="connsiteY8" fmla="*/ 1409700 h 3421380"/>
              <a:gd name="connsiteX9" fmla="*/ 342900 w 2461260"/>
              <a:gd name="connsiteY9" fmla="*/ 2034540 h 3421380"/>
              <a:gd name="connsiteX10" fmla="*/ 91440 w 2461260"/>
              <a:gd name="connsiteY10" fmla="*/ 2697480 h 3421380"/>
              <a:gd name="connsiteX11" fmla="*/ 7620 w 2461260"/>
              <a:gd name="connsiteY11" fmla="*/ 2865120 h 3421380"/>
              <a:gd name="connsiteX12" fmla="*/ 0 w 2461260"/>
              <a:gd name="connsiteY12" fmla="*/ 2994660 h 3421380"/>
              <a:gd name="connsiteX13" fmla="*/ 60960 w 2461260"/>
              <a:gd name="connsiteY13" fmla="*/ 3101340 h 3421380"/>
              <a:gd name="connsiteX14" fmla="*/ 228600 w 2461260"/>
              <a:gd name="connsiteY14" fmla="*/ 3253740 h 3421380"/>
              <a:gd name="connsiteX15" fmla="*/ 510540 w 2461260"/>
              <a:gd name="connsiteY15" fmla="*/ 3421380 h 3421380"/>
              <a:gd name="connsiteX16" fmla="*/ 2141220 w 2461260"/>
              <a:gd name="connsiteY16" fmla="*/ 3421380 h 3421380"/>
              <a:gd name="connsiteX17" fmla="*/ 2461260 w 2461260"/>
              <a:gd name="connsiteY17" fmla="*/ 2857500 h 3421380"/>
              <a:gd name="connsiteX18" fmla="*/ 2453640 w 2461260"/>
              <a:gd name="connsiteY18" fmla="*/ 129540 h 3421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461260" h="3421380">
                <a:moveTo>
                  <a:pt x="2453640" y="129540"/>
                </a:moveTo>
                <a:lnTo>
                  <a:pt x="2293620" y="91440"/>
                </a:lnTo>
                <a:lnTo>
                  <a:pt x="2065020" y="53340"/>
                </a:lnTo>
                <a:lnTo>
                  <a:pt x="1615440" y="7620"/>
                </a:lnTo>
                <a:lnTo>
                  <a:pt x="1470660" y="0"/>
                </a:lnTo>
                <a:lnTo>
                  <a:pt x="1325880" y="22860"/>
                </a:lnTo>
                <a:lnTo>
                  <a:pt x="1249680" y="137160"/>
                </a:lnTo>
                <a:lnTo>
                  <a:pt x="876300" y="876300"/>
                </a:lnTo>
                <a:lnTo>
                  <a:pt x="609600" y="1409700"/>
                </a:lnTo>
                <a:lnTo>
                  <a:pt x="342900" y="2034540"/>
                </a:lnTo>
                <a:lnTo>
                  <a:pt x="91440" y="2697480"/>
                </a:lnTo>
                <a:lnTo>
                  <a:pt x="7620" y="2865120"/>
                </a:lnTo>
                <a:lnTo>
                  <a:pt x="0" y="2994660"/>
                </a:lnTo>
                <a:lnTo>
                  <a:pt x="60960" y="3101340"/>
                </a:lnTo>
                <a:lnTo>
                  <a:pt x="228600" y="3253740"/>
                </a:lnTo>
                <a:lnTo>
                  <a:pt x="510540" y="3421380"/>
                </a:lnTo>
                <a:lnTo>
                  <a:pt x="2141220" y="3421380"/>
                </a:lnTo>
                <a:lnTo>
                  <a:pt x="2461260" y="2857500"/>
                </a:lnTo>
                <a:lnTo>
                  <a:pt x="2453640" y="129540"/>
                </a:lnTo>
                <a:close/>
              </a:path>
            </a:pathLst>
          </a:cu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0C788FD5-4E84-419D-A7A4-1FF8F54CDD7B}"/>
              </a:ext>
            </a:extLst>
          </p:cNvPr>
          <p:cNvGrpSpPr/>
          <p:nvPr/>
        </p:nvGrpSpPr>
        <p:grpSpPr>
          <a:xfrm>
            <a:off x="10477679" y="2442190"/>
            <a:ext cx="495656" cy="495849"/>
            <a:chOff x="5785503" y="2794475"/>
            <a:chExt cx="495656" cy="495849"/>
          </a:xfrm>
          <a:effectLst>
            <a:outerShdw blurRad="50800" dist="38100" dir="2700000" algn="tl" rotWithShape="0">
              <a:prstClr val="black">
                <a:alpha val="72000"/>
              </a:prstClr>
            </a:outerShdw>
          </a:effectLst>
        </p:grpSpPr>
        <p:sp>
          <p:nvSpPr>
            <p:cNvPr id="31" name="Овал 30">
              <a:extLst>
                <a:ext uri="{FF2B5EF4-FFF2-40B4-BE49-F238E27FC236}">
                  <a16:creationId xmlns:a16="http://schemas.microsoft.com/office/drawing/2014/main" id="{F249D5FD-90EB-45AE-91AA-39CB67E9DFB7}"/>
                </a:ext>
              </a:extLst>
            </p:cNvPr>
            <p:cNvSpPr/>
            <p:nvPr/>
          </p:nvSpPr>
          <p:spPr>
            <a:xfrm>
              <a:off x="5785503" y="2794475"/>
              <a:ext cx="495656" cy="49565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613F291-8EF3-44EE-B494-50CBCE123C2F}"/>
                </a:ext>
              </a:extLst>
            </p:cNvPr>
            <p:cNvSpPr txBox="1"/>
            <p:nvPr/>
          </p:nvSpPr>
          <p:spPr>
            <a:xfrm>
              <a:off x="5850165" y="2828659"/>
              <a:ext cx="42729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Arial Black" panose="020B0A04020102020204" pitchFamily="34" charset="0"/>
                </a:rPr>
                <a:t>4</a:t>
              </a:r>
              <a:endParaRPr lang="ru-RU" sz="2400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AF25B41A-1CA7-4516-B76D-95DF82592DFD}"/>
              </a:ext>
            </a:extLst>
          </p:cNvPr>
          <p:cNvGrpSpPr/>
          <p:nvPr/>
        </p:nvGrpSpPr>
        <p:grpSpPr>
          <a:xfrm>
            <a:off x="6134100" y="2133600"/>
            <a:ext cx="4019550" cy="3714750"/>
            <a:chOff x="6134100" y="2133600"/>
            <a:chExt cx="4019550" cy="3714750"/>
          </a:xfrm>
        </p:grpSpPr>
        <p:sp>
          <p:nvSpPr>
            <p:cNvPr id="29" name="Полилиния: фигура 28">
              <a:extLst>
                <a:ext uri="{FF2B5EF4-FFF2-40B4-BE49-F238E27FC236}">
                  <a16:creationId xmlns:a16="http://schemas.microsoft.com/office/drawing/2014/main" id="{B1561085-DC00-4C07-8AA3-B97201229E5A}"/>
                </a:ext>
              </a:extLst>
            </p:cNvPr>
            <p:cNvSpPr/>
            <p:nvPr/>
          </p:nvSpPr>
          <p:spPr>
            <a:xfrm>
              <a:off x="6667500" y="2133600"/>
              <a:ext cx="3486150" cy="1390650"/>
            </a:xfrm>
            <a:custGeom>
              <a:avLst/>
              <a:gdLst>
                <a:gd name="connsiteX0" fmla="*/ 295275 w 3486150"/>
                <a:gd name="connsiteY0" fmla="*/ 0 h 1390650"/>
                <a:gd name="connsiteX1" fmla="*/ 28575 w 3486150"/>
                <a:gd name="connsiteY1" fmla="*/ 0 h 1390650"/>
                <a:gd name="connsiteX2" fmla="*/ 0 w 3486150"/>
                <a:gd name="connsiteY2" fmla="*/ 1152525 h 1390650"/>
                <a:gd name="connsiteX3" fmla="*/ 3362325 w 3486150"/>
                <a:gd name="connsiteY3" fmla="*/ 1390650 h 1390650"/>
                <a:gd name="connsiteX4" fmla="*/ 3486150 w 3486150"/>
                <a:gd name="connsiteY4" fmla="*/ 257175 h 1390650"/>
                <a:gd name="connsiteX5" fmla="*/ 2495550 w 3486150"/>
                <a:gd name="connsiteY5" fmla="*/ 180975 h 1390650"/>
                <a:gd name="connsiteX6" fmla="*/ 2514600 w 3486150"/>
                <a:gd name="connsiteY6" fmla="*/ 171450 h 13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86150" h="1390650">
                  <a:moveTo>
                    <a:pt x="295275" y="0"/>
                  </a:moveTo>
                  <a:lnTo>
                    <a:pt x="28575" y="0"/>
                  </a:lnTo>
                  <a:lnTo>
                    <a:pt x="0" y="1152525"/>
                  </a:lnTo>
                  <a:lnTo>
                    <a:pt x="3362325" y="1390650"/>
                  </a:lnTo>
                  <a:lnTo>
                    <a:pt x="3486150" y="257175"/>
                  </a:lnTo>
                  <a:lnTo>
                    <a:pt x="2495550" y="180975"/>
                  </a:lnTo>
                  <a:lnTo>
                    <a:pt x="2514600" y="171450"/>
                  </a:lnTo>
                </a:path>
              </a:pathLst>
            </a:custGeom>
            <a:noFill/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Полилиния: фигура 32">
              <a:extLst>
                <a:ext uri="{FF2B5EF4-FFF2-40B4-BE49-F238E27FC236}">
                  <a16:creationId xmlns:a16="http://schemas.microsoft.com/office/drawing/2014/main" id="{A287341D-B33B-4146-827C-15DE716D3790}"/>
                </a:ext>
              </a:extLst>
            </p:cNvPr>
            <p:cNvSpPr/>
            <p:nvPr/>
          </p:nvSpPr>
          <p:spPr>
            <a:xfrm>
              <a:off x="7858125" y="3952875"/>
              <a:ext cx="1685925" cy="1162050"/>
            </a:xfrm>
            <a:custGeom>
              <a:avLst/>
              <a:gdLst>
                <a:gd name="connsiteX0" fmla="*/ 0 w 1685925"/>
                <a:gd name="connsiteY0" fmla="*/ 114300 h 1162050"/>
                <a:gd name="connsiteX1" fmla="*/ 85725 w 1685925"/>
                <a:gd name="connsiteY1" fmla="*/ 1162050 h 1162050"/>
                <a:gd name="connsiteX2" fmla="*/ 1685925 w 1685925"/>
                <a:gd name="connsiteY2" fmla="*/ 1047750 h 1162050"/>
                <a:gd name="connsiteX3" fmla="*/ 1619250 w 1685925"/>
                <a:gd name="connsiteY3" fmla="*/ 0 h 1162050"/>
                <a:gd name="connsiteX4" fmla="*/ 0 w 1685925"/>
                <a:gd name="connsiteY4" fmla="*/ 114300 h 1162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85925" h="1162050">
                  <a:moveTo>
                    <a:pt x="0" y="114300"/>
                  </a:moveTo>
                  <a:lnTo>
                    <a:pt x="85725" y="1162050"/>
                  </a:lnTo>
                  <a:lnTo>
                    <a:pt x="1685925" y="1047750"/>
                  </a:lnTo>
                  <a:lnTo>
                    <a:pt x="1619250" y="0"/>
                  </a:lnTo>
                  <a:lnTo>
                    <a:pt x="0" y="114300"/>
                  </a:lnTo>
                  <a:close/>
                </a:path>
              </a:pathLst>
            </a:custGeom>
            <a:noFill/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Полилиния: фигура 33">
              <a:extLst>
                <a:ext uri="{FF2B5EF4-FFF2-40B4-BE49-F238E27FC236}">
                  <a16:creationId xmlns:a16="http://schemas.microsoft.com/office/drawing/2014/main" id="{5D369065-44B8-4ACC-8A43-C0EFF928DCD3}"/>
                </a:ext>
              </a:extLst>
            </p:cNvPr>
            <p:cNvSpPr/>
            <p:nvPr/>
          </p:nvSpPr>
          <p:spPr>
            <a:xfrm>
              <a:off x="6134100" y="4600575"/>
              <a:ext cx="1771650" cy="1247775"/>
            </a:xfrm>
            <a:custGeom>
              <a:avLst/>
              <a:gdLst>
                <a:gd name="connsiteX0" fmla="*/ 0 w 1771650"/>
                <a:gd name="connsiteY0" fmla="*/ 285750 h 1247775"/>
                <a:gd name="connsiteX1" fmla="*/ 200025 w 1771650"/>
                <a:gd name="connsiteY1" fmla="*/ 1247775 h 1247775"/>
                <a:gd name="connsiteX2" fmla="*/ 1771650 w 1771650"/>
                <a:gd name="connsiteY2" fmla="*/ 1047750 h 1247775"/>
                <a:gd name="connsiteX3" fmla="*/ 1638300 w 1771650"/>
                <a:gd name="connsiteY3" fmla="*/ 9525 h 1247775"/>
                <a:gd name="connsiteX4" fmla="*/ 1628775 w 1771650"/>
                <a:gd name="connsiteY4" fmla="*/ 0 h 124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1650" h="1247775">
                  <a:moveTo>
                    <a:pt x="0" y="285750"/>
                  </a:moveTo>
                  <a:lnTo>
                    <a:pt x="200025" y="1247775"/>
                  </a:lnTo>
                  <a:lnTo>
                    <a:pt x="1771650" y="1047750"/>
                  </a:lnTo>
                  <a:lnTo>
                    <a:pt x="1638300" y="9525"/>
                  </a:lnTo>
                  <a:lnTo>
                    <a:pt x="1628775" y="0"/>
                  </a:lnTo>
                </a:path>
              </a:pathLst>
            </a:custGeom>
            <a:noFill/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E6D9AA83-E302-47AF-83D9-443CB6E7E590}"/>
              </a:ext>
            </a:extLst>
          </p:cNvPr>
          <p:cNvGrpSpPr/>
          <p:nvPr/>
        </p:nvGrpSpPr>
        <p:grpSpPr>
          <a:xfrm>
            <a:off x="9150350" y="3469855"/>
            <a:ext cx="495656" cy="495849"/>
            <a:chOff x="5785503" y="2794475"/>
            <a:chExt cx="495656" cy="495849"/>
          </a:xfrm>
          <a:effectLst>
            <a:outerShdw blurRad="50800" dist="38100" dir="2700000" algn="tl" rotWithShape="0">
              <a:prstClr val="black">
                <a:alpha val="72000"/>
              </a:prstClr>
            </a:outerShdw>
          </a:effectLst>
        </p:grpSpPr>
        <p:sp>
          <p:nvSpPr>
            <p:cNvPr id="37" name="Овал 36">
              <a:extLst>
                <a:ext uri="{FF2B5EF4-FFF2-40B4-BE49-F238E27FC236}">
                  <a16:creationId xmlns:a16="http://schemas.microsoft.com/office/drawing/2014/main" id="{ECCDDB51-0EF6-43FF-989D-2C8B78FC70C8}"/>
                </a:ext>
              </a:extLst>
            </p:cNvPr>
            <p:cNvSpPr/>
            <p:nvPr/>
          </p:nvSpPr>
          <p:spPr>
            <a:xfrm>
              <a:off x="5785503" y="2794475"/>
              <a:ext cx="495656" cy="49565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2B6D8B6-55B1-4C8A-A02D-A26F24151B9D}"/>
                </a:ext>
              </a:extLst>
            </p:cNvPr>
            <p:cNvSpPr txBox="1"/>
            <p:nvPr/>
          </p:nvSpPr>
          <p:spPr>
            <a:xfrm>
              <a:off x="5850165" y="2828659"/>
              <a:ext cx="42729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ru-RU" sz="2400" dirty="0">
                  <a:latin typeface="Arial Black" panose="020B0A04020102020204" pitchFamily="34" charset="0"/>
                </a:rPr>
                <a:t>5</a:t>
              </a:r>
            </a:p>
          </p:txBody>
        </p:sp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2BB399F9-DE5F-47DF-B6B8-4AC35A07C232}"/>
              </a:ext>
            </a:extLst>
          </p:cNvPr>
          <p:cNvGrpSpPr/>
          <p:nvPr/>
        </p:nvGrpSpPr>
        <p:grpSpPr>
          <a:xfrm>
            <a:off x="8026400" y="4625125"/>
            <a:ext cx="908050" cy="724115"/>
            <a:chOff x="8026400" y="4625125"/>
            <a:chExt cx="908050" cy="724115"/>
          </a:xfrm>
        </p:grpSpPr>
        <p:sp>
          <p:nvSpPr>
            <p:cNvPr id="35" name="Полилиния: фигура 34">
              <a:extLst>
                <a:ext uri="{FF2B5EF4-FFF2-40B4-BE49-F238E27FC236}">
                  <a16:creationId xmlns:a16="http://schemas.microsoft.com/office/drawing/2014/main" id="{0DAB7A59-F5A3-4326-9C59-F2085DCD281B}"/>
                </a:ext>
              </a:extLst>
            </p:cNvPr>
            <p:cNvSpPr/>
            <p:nvPr/>
          </p:nvSpPr>
          <p:spPr>
            <a:xfrm>
              <a:off x="8026400" y="4701540"/>
              <a:ext cx="660400" cy="647700"/>
            </a:xfrm>
            <a:custGeom>
              <a:avLst/>
              <a:gdLst>
                <a:gd name="connsiteX0" fmla="*/ 0 w 647700"/>
                <a:gd name="connsiteY0" fmla="*/ 0 h 647700"/>
                <a:gd name="connsiteX1" fmla="*/ 0 w 647700"/>
                <a:gd name="connsiteY1" fmla="*/ 266700 h 647700"/>
                <a:gd name="connsiteX2" fmla="*/ 640080 w 647700"/>
                <a:gd name="connsiteY2" fmla="*/ 266700 h 647700"/>
                <a:gd name="connsiteX3" fmla="*/ 640080 w 647700"/>
                <a:gd name="connsiteY3" fmla="*/ 647700 h 647700"/>
                <a:gd name="connsiteX4" fmla="*/ 647700 w 647700"/>
                <a:gd name="connsiteY4" fmla="*/ 63246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7700" h="647700">
                  <a:moveTo>
                    <a:pt x="0" y="0"/>
                  </a:moveTo>
                  <a:lnTo>
                    <a:pt x="0" y="266700"/>
                  </a:lnTo>
                  <a:lnTo>
                    <a:pt x="640080" y="266700"/>
                  </a:lnTo>
                  <a:lnTo>
                    <a:pt x="640080" y="647700"/>
                  </a:lnTo>
                  <a:lnTo>
                    <a:pt x="647700" y="632460"/>
                  </a:lnTo>
                </a:path>
              </a:pathLst>
            </a:cu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Полилиния: фигура 42">
              <a:extLst>
                <a:ext uri="{FF2B5EF4-FFF2-40B4-BE49-F238E27FC236}">
                  <a16:creationId xmlns:a16="http://schemas.microsoft.com/office/drawing/2014/main" id="{2D0CA4BF-FCAB-4BBD-A59E-C979A0A6501F}"/>
                </a:ext>
              </a:extLst>
            </p:cNvPr>
            <p:cNvSpPr/>
            <p:nvPr/>
          </p:nvSpPr>
          <p:spPr>
            <a:xfrm>
              <a:off x="8334163" y="4663332"/>
              <a:ext cx="449257" cy="602869"/>
            </a:xfrm>
            <a:custGeom>
              <a:avLst/>
              <a:gdLst>
                <a:gd name="connsiteX0" fmla="*/ 0 w 647700"/>
                <a:gd name="connsiteY0" fmla="*/ 0 h 647700"/>
                <a:gd name="connsiteX1" fmla="*/ 0 w 647700"/>
                <a:gd name="connsiteY1" fmla="*/ 266700 h 647700"/>
                <a:gd name="connsiteX2" fmla="*/ 640080 w 647700"/>
                <a:gd name="connsiteY2" fmla="*/ 266700 h 647700"/>
                <a:gd name="connsiteX3" fmla="*/ 640080 w 647700"/>
                <a:gd name="connsiteY3" fmla="*/ 647700 h 647700"/>
                <a:gd name="connsiteX4" fmla="*/ 647700 w 647700"/>
                <a:gd name="connsiteY4" fmla="*/ 63246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7700" h="647700">
                  <a:moveTo>
                    <a:pt x="0" y="0"/>
                  </a:moveTo>
                  <a:lnTo>
                    <a:pt x="0" y="266700"/>
                  </a:lnTo>
                  <a:lnTo>
                    <a:pt x="640080" y="266700"/>
                  </a:lnTo>
                  <a:lnTo>
                    <a:pt x="640080" y="647700"/>
                  </a:lnTo>
                  <a:lnTo>
                    <a:pt x="647700" y="632460"/>
                  </a:lnTo>
                </a:path>
              </a:pathLst>
            </a:cu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Полилиния: фигура 43">
              <a:extLst>
                <a:ext uri="{FF2B5EF4-FFF2-40B4-BE49-F238E27FC236}">
                  <a16:creationId xmlns:a16="http://schemas.microsoft.com/office/drawing/2014/main" id="{47BECEBF-A001-4C06-B8C3-922D0B95D0C4}"/>
                </a:ext>
              </a:extLst>
            </p:cNvPr>
            <p:cNvSpPr/>
            <p:nvPr/>
          </p:nvSpPr>
          <p:spPr>
            <a:xfrm>
              <a:off x="8628907" y="4625125"/>
              <a:ext cx="242039" cy="552309"/>
            </a:xfrm>
            <a:custGeom>
              <a:avLst/>
              <a:gdLst>
                <a:gd name="connsiteX0" fmla="*/ 0 w 647700"/>
                <a:gd name="connsiteY0" fmla="*/ 0 h 647700"/>
                <a:gd name="connsiteX1" fmla="*/ 0 w 647700"/>
                <a:gd name="connsiteY1" fmla="*/ 266700 h 647700"/>
                <a:gd name="connsiteX2" fmla="*/ 640080 w 647700"/>
                <a:gd name="connsiteY2" fmla="*/ 266700 h 647700"/>
                <a:gd name="connsiteX3" fmla="*/ 640080 w 647700"/>
                <a:gd name="connsiteY3" fmla="*/ 647700 h 647700"/>
                <a:gd name="connsiteX4" fmla="*/ 647700 w 647700"/>
                <a:gd name="connsiteY4" fmla="*/ 63246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7700" h="647700">
                  <a:moveTo>
                    <a:pt x="0" y="0"/>
                  </a:moveTo>
                  <a:lnTo>
                    <a:pt x="0" y="266700"/>
                  </a:lnTo>
                  <a:lnTo>
                    <a:pt x="640080" y="266700"/>
                  </a:lnTo>
                  <a:lnTo>
                    <a:pt x="640080" y="647700"/>
                  </a:lnTo>
                  <a:lnTo>
                    <a:pt x="647700" y="632460"/>
                  </a:lnTo>
                </a:path>
              </a:pathLst>
            </a:cu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46" name="Прямая соединительная линия 45">
              <a:extLst>
                <a:ext uri="{FF2B5EF4-FFF2-40B4-BE49-F238E27FC236}">
                  <a16:creationId xmlns:a16="http://schemas.microsoft.com/office/drawing/2014/main" id="{6555D26A-A7A1-400E-9974-1F0A25AA01F3}"/>
                </a:ext>
              </a:extLst>
            </p:cNvPr>
            <p:cNvCxnSpPr>
              <a:cxnSpLocks/>
            </p:cNvCxnSpPr>
            <p:nvPr/>
          </p:nvCxnSpPr>
          <p:spPr>
            <a:xfrm>
              <a:off x="8934450" y="4625125"/>
              <a:ext cx="0" cy="641076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40BA36CA-7E62-43CF-AD43-554549B24733}"/>
              </a:ext>
            </a:extLst>
          </p:cNvPr>
          <p:cNvGrpSpPr/>
          <p:nvPr/>
        </p:nvGrpSpPr>
        <p:grpSpPr>
          <a:xfrm>
            <a:off x="8608827" y="5270225"/>
            <a:ext cx="495656" cy="495849"/>
            <a:chOff x="5785503" y="2794475"/>
            <a:chExt cx="495656" cy="495849"/>
          </a:xfrm>
          <a:effectLst>
            <a:outerShdw blurRad="50800" dist="38100" dir="2700000" algn="tl" rotWithShape="0">
              <a:prstClr val="black">
                <a:alpha val="72000"/>
              </a:prstClr>
            </a:outerShdw>
          </a:effectLst>
        </p:grpSpPr>
        <p:sp>
          <p:nvSpPr>
            <p:cNvPr id="40" name="Овал 39">
              <a:extLst>
                <a:ext uri="{FF2B5EF4-FFF2-40B4-BE49-F238E27FC236}">
                  <a16:creationId xmlns:a16="http://schemas.microsoft.com/office/drawing/2014/main" id="{622AD217-F18B-4649-8334-4394B3788460}"/>
                </a:ext>
              </a:extLst>
            </p:cNvPr>
            <p:cNvSpPr/>
            <p:nvPr/>
          </p:nvSpPr>
          <p:spPr>
            <a:xfrm>
              <a:off x="5785503" y="2794475"/>
              <a:ext cx="495656" cy="49565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5911F9E-3A84-4E6C-998D-4280135B96C4}"/>
                </a:ext>
              </a:extLst>
            </p:cNvPr>
            <p:cNvSpPr txBox="1"/>
            <p:nvPr/>
          </p:nvSpPr>
          <p:spPr>
            <a:xfrm>
              <a:off x="5850165" y="2828659"/>
              <a:ext cx="42729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Arial Black" panose="020B0A04020102020204" pitchFamily="34" charset="0"/>
                </a:rPr>
                <a:t>6</a:t>
              </a:r>
              <a:endParaRPr lang="ru-RU" sz="2400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2E801EE8-ACD1-488B-AC79-721CEE29ADCE}"/>
              </a:ext>
            </a:extLst>
          </p:cNvPr>
          <p:cNvGrpSpPr/>
          <p:nvPr/>
        </p:nvGrpSpPr>
        <p:grpSpPr>
          <a:xfrm>
            <a:off x="5705687" y="4875259"/>
            <a:ext cx="1301537" cy="733820"/>
            <a:chOff x="5705687" y="4875259"/>
            <a:chExt cx="1301537" cy="733820"/>
          </a:xfrm>
        </p:grpSpPr>
        <p:sp>
          <p:nvSpPr>
            <p:cNvPr id="48" name="Полилиния: фигура 47">
              <a:extLst>
                <a:ext uri="{FF2B5EF4-FFF2-40B4-BE49-F238E27FC236}">
                  <a16:creationId xmlns:a16="http://schemas.microsoft.com/office/drawing/2014/main" id="{CBBEB2DA-0CAA-44F3-BA9C-955A660100FF}"/>
                </a:ext>
              </a:extLst>
            </p:cNvPr>
            <p:cNvSpPr/>
            <p:nvPr/>
          </p:nvSpPr>
          <p:spPr>
            <a:xfrm>
              <a:off x="5926931" y="4875259"/>
              <a:ext cx="581025" cy="451598"/>
            </a:xfrm>
            <a:custGeom>
              <a:avLst/>
              <a:gdLst>
                <a:gd name="connsiteX0" fmla="*/ 581025 w 581025"/>
                <a:gd name="connsiteY0" fmla="*/ 0 h 440531"/>
                <a:gd name="connsiteX1" fmla="*/ 171450 w 581025"/>
                <a:gd name="connsiteY1" fmla="*/ 0 h 440531"/>
                <a:gd name="connsiteX2" fmla="*/ 171450 w 581025"/>
                <a:gd name="connsiteY2" fmla="*/ 440531 h 440531"/>
                <a:gd name="connsiteX3" fmla="*/ 9525 w 581025"/>
                <a:gd name="connsiteY3" fmla="*/ 440531 h 440531"/>
                <a:gd name="connsiteX4" fmla="*/ 0 w 581025"/>
                <a:gd name="connsiteY4" fmla="*/ 433388 h 44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1025" h="440531">
                  <a:moveTo>
                    <a:pt x="581025" y="0"/>
                  </a:moveTo>
                  <a:lnTo>
                    <a:pt x="171450" y="0"/>
                  </a:lnTo>
                  <a:lnTo>
                    <a:pt x="171450" y="440531"/>
                  </a:lnTo>
                  <a:lnTo>
                    <a:pt x="9525" y="440531"/>
                  </a:lnTo>
                  <a:lnTo>
                    <a:pt x="0" y="433388"/>
                  </a:lnTo>
                </a:path>
              </a:pathLst>
            </a:custGeom>
            <a:noFill/>
            <a:ln w="12700">
              <a:solidFill>
                <a:srgbClr val="FF09E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4" name="Полилиния: фигура 53">
              <a:extLst>
                <a:ext uri="{FF2B5EF4-FFF2-40B4-BE49-F238E27FC236}">
                  <a16:creationId xmlns:a16="http://schemas.microsoft.com/office/drawing/2014/main" id="{D1D7214A-C338-4D96-9ED7-B5D3DF80164D}"/>
                </a:ext>
              </a:extLst>
            </p:cNvPr>
            <p:cNvSpPr/>
            <p:nvPr/>
          </p:nvSpPr>
          <p:spPr>
            <a:xfrm>
              <a:off x="5977733" y="5130493"/>
              <a:ext cx="473153" cy="234572"/>
            </a:xfrm>
            <a:custGeom>
              <a:avLst/>
              <a:gdLst>
                <a:gd name="connsiteX0" fmla="*/ 581025 w 581025"/>
                <a:gd name="connsiteY0" fmla="*/ 0 h 440531"/>
                <a:gd name="connsiteX1" fmla="*/ 171450 w 581025"/>
                <a:gd name="connsiteY1" fmla="*/ 0 h 440531"/>
                <a:gd name="connsiteX2" fmla="*/ 171450 w 581025"/>
                <a:gd name="connsiteY2" fmla="*/ 440531 h 440531"/>
                <a:gd name="connsiteX3" fmla="*/ 9525 w 581025"/>
                <a:gd name="connsiteY3" fmla="*/ 440531 h 440531"/>
                <a:gd name="connsiteX4" fmla="*/ 0 w 581025"/>
                <a:gd name="connsiteY4" fmla="*/ 433388 h 44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1025" h="440531">
                  <a:moveTo>
                    <a:pt x="581025" y="0"/>
                  </a:moveTo>
                  <a:lnTo>
                    <a:pt x="171450" y="0"/>
                  </a:lnTo>
                  <a:lnTo>
                    <a:pt x="171450" y="440531"/>
                  </a:lnTo>
                  <a:lnTo>
                    <a:pt x="9525" y="440531"/>
                  </a:lnTo>
                  <a:lnTo>
                    <a:pt x="0" y="433388"/>
                  </a:lnTo>
                </a:path>
              </a:pathLst>
            </a:custGeom>
            <a:noFill/>
            <a:ln w="12700">
              <a:solidFill>
                <a:srgbClr val="FF09E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5" name="Полилиния: фигура 54">
              <a:extLst>
                <a:ext uri="{FF2B5EF4-FFF2-40B4-BE49-F238E27FC236}">
                  <a16:creationId xmlns:a16="http://schemas.microsoft.com/office/drawing/2014/main" id="{78184B25-FE6B-49F6-877F-C390E7E13A4B}"/>
                </a:ext>
              </a:extLst>
            </p:cNvPr>
            <p:cNvSpPr/>
            <p:nvPr/>
          </p:nvSpPr>
          <p:spPr>
            <a:xfrm flipV="1">
              <a:off x="5977734" y="5403273"/>
              <a:ext cx="533528" cy="106984"/>
            </a:xfrm>
            <a:custGeom>
              <a:avLst/>
              <a:gdLst>
                <a:gd name="connsiteX0" fmla="*/ 581025 w 581025"/>
                <a:gd name="connsiteY0" fmla="*/ 0 h 440531"/>
                <a:gd name="connsiteX1" fmla="*/ 171450 w 581025"/>
                <a:gd name="connsiteY1" fmla="*/ 0 h 440531"/>
                <a:gd name="connsiteX2" fmla="*/ 171450 w 581025"/>
                <a:gd name="connsiteY2" fmla="*/ 440531 h 440531"/>
                <a:gd name="connsiteX3" fmla="*/ 9525 w 581025"/>
                <a:gd name="connsiteY3" fmla="*/ 440531 h 440531"/>
                <a:gd name="connsiteX4" fmla="*/ 0 w 581025"/>
                <a:gd name="connsiteY4" fmla="*/ 433388 h 44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1025" h="440531">
                  <a:moveTo>
                    <a:pt x="581025" y="0"/>
                  </a:moveTo>
                  <a:lnTo>
                    <a:pt x="171450" y="0"/>
                  </a:lnTo>
                  <a:lnTo>
                    <a:pt x="171450" y="440531"/>
                  </a:lnTo>
                  <a:lnTo>
                    <a:pt x="9525" y="440531"/>
                  </a:lnTo>
                  <a:lnTo>
                    <a:pt x="0" y="433388"/>
                  </a:lnTo>
                </a:path>
              </a:pathLst>
            </a:custGeom>
            <a:noFill/>
            <a:ln w="12700">
              <a:solidFill>
                <a:srgbClr val="FF09E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6" name="Полилиния: фигура 55">
              <a:extLst>
                <a:ext uri="{FF2B5EF4-FFF2-40B4-BE49-F238E27FC236}">
                  <a16:creationId xmlns:a16="http://schemas.microsoft.com/office/drawing/2014/main" id="{B089E439-6CEA-4E65-9BEF-DD5B0FF2924B}"/>
                </a:ext>
              </a:extLst>
            </p:cNvPr>
            <p:cNvSpPr/>
            <p:nvPr/>
          </p:nvSpPr>
          <p:spPr>
            <a:xfrm flipV="1">
              <a:off x="5871186" y="5441481"/>
              <a:ext cx="818620" cy="124215"/>
            </a:xfrm>
            <a:custGeom>
              <a:avLst/>
              <a:gdLst>
                <a:gd name="connsiteX0" fmla="*/ 581025 w 581025"/>
                <a:gd name="connsiteY0" fmla="*/ 0 h 440531"/>
                <a:gd name="connsiteX1" fmla="*/ 171450 w 581025"/>
                <a:gd name="connsiteY1" fmla="*/ 0 h 440531"/>
                <a:gd name="connsiteX2" fmla="*/ 171450 w 581025"/>
                <a:gd name="connsiteY2" fmla="*/ 440531 h 440531"/>
                <a:gd name="connsiteX3" fmla="*/ 9525 w 581025"/>
                <a:gd name="connsiteY3" fmla="*/ 440531 h 440531"/>
                <a:gd name="connsiteX4" fmla="*/ 0 w 581025"/>
                <a:gd name="connsiteY4" fmla="*/ 433388 h 44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1025" h="440531">
                  <a:moveTo>
                    <a:pt x="581025" y="0"/>
                  </a:moveTo>
                  <a:lnTo>
                    <a:pt x="171450" y="0"/>
                  </a:lnTo>
                  <a:lnTo>
                    <a:pt x="171450" y="440531"/>
                  </a:lnTo>
                  <a:lnTo>
                    <a:pt x="9525" y="440531"/>
                  </a:lnTo>
                  <a:lnTo>
                    <a:pt x="0" y="433388"/>
                  </a:lnTo>
                </a:path>
              </a:pathLst>
            </a:custGeom>
            <a:noFill/>
            <a:ln w="12700">
              <a:solidFill>
                <a:srgbClr val="FF09E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7" name="Полилиния: фигура 56">
              <a:extLst>
                <a:ext uri="{FF2B5EF4-FFF2-40B4-BE49-F238E27FC236}">
                  <a16:creationId xmlns:a16="http://schemas.microsoft.com/office/drawing/2014/main" id="{1C2B4985-E392-4D2B-A4BA-4851B179CA24}"/>
                </a:ext>
              </a:extLst>
            </p:cNvPr>
            <p:cNvSpPr/>
            <p:nvPr/>
          </p:nvSpPr>
          <p:spPr>
            <a:xfrm flipV="1">
              <a:off x="5705687" y="5484864"/>
              <a:ext cx="1301537" cy="124215"/>
            </a:xfrm>
            <a:custGeom>
              <a:avLst/>
              <a:gdLst>
                <a:gd name="connsiteX0" fmla="*/ 581025 w 581025"/>
                <a:gd name="connsiteY0" fmla="*/ 0 h 440531"/>
                <a:gd name="connsiteX1" fmla="*/ 171450 w 581025"/>
                <a:gd name="connsiteY1" fmla="*/ 0 h 440531"/>
                <a:gd name="connsiteX2" fmla="*/ 171450 w 581025"/>
                <a:gd name="connsiteY2" fmla="*/ 440531 h 440531"/>
                <a:gd name="connsiteX3" fmla="*/ 9525 w 581025"/>
                <a:gd name="connsiteY3" fmla="*/ 440531 h 440531"/>
                <a:gd name="connsiteX4" fmla="*/ 0 w 581025"/>
                <a:gd name="connsiteY4" fmla="*/ 433388 h 44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1025" h="440531">
                  <a:moveTo>
                    <a:pt x="581025" y="0"/>
                  </a:moveTo>
                  <a:lnTo>
                    <a:pt x="171450" y="0"/>
                  </a:lnTo>
                  <a:lnTo>
                    <a:pt x="171450" y="440531"/>
                  </a:lnTo>
                  <a:lnTo>
                    <a:pt x="9525" y="440531"/>
                  </a:lnTo>
                  <a:lnTo>
                    <a:pt x="0" y="433388"/>
                  </a:lnTo>
                </a:path>
              </a:pathLst>
            </a:custGeom>
            <a:noFill/>
            <a:ln w="12700">
              <a:solidFill>
                <a:srgbClr val="FF09E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83F1D792-27C0-42B1-8394-0E048DC6D288}"/>
              </a:ext>
            </a:extLst>
          </p:cNvPr>
          <p:cNvGrpSpPr/>
          <p:nvPr/>
        </p:nvGrpSpPr>
        <p:grpSpPr>
          <a:xfrm>
            <a:off x="5619221" y="5275169"/>
            <a:ext cx="368300" cy="382033"/>
            <a:chOff x="5785503" y="2794475"/>
            <a:chExt cx="495656" cy="514138"/>
          </a:xfrm>
          <a:effectLst>
            <a:outerShdw blurRad="50800" dist="38100" dir="2700000" algn="tl" rotWithShape="0">
              <a:prstClr val="black">
                <a:alpha val="72000"/>
              </a:prstClr>
            </a:outerShdw>
          </a:effectLst>
        </p:grpSpPr>
        <p:sp>
          <p:nvSpPr>
            <p:cNvPr id="50" name="Овал 49">
              <a:extLst>
                <a:ext uri="{FF2B5EF4-FFF2-40B4-BE49-F238E27FC236}">
                  <a16:creationId xmlns:a16="http://schemas.microsoft.com/office/drawing/2014/main" id="{32B8DB5A-CF95-4936-B82E-757087EF711A}"/>
                </a:ext>
              </a:extLst>
            </p:cNvPr>
            <p:cNvSpPr/>
            <p:nvPr/>
          </p:nvSpPr>
          <p:spPr>
            <a:xfrm>
              <a:off x="5785503" y="2794475"/>
              <a:ext cx="495656" cy="49565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09E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EFD1E35E-96DF-465D-9674-4DBE5A9A9553}"/>
                </a:ext>
              </a:extLst>
            </p:cNvPr>
            <p:cNvSpPr txBox="1"/>
            <p:nvPr/>
          </p:nvSpPr>
          <p:spPr>
            <a:xfrm>
              <a:off x="5813100" y="2811568"/>
              <a:ext cx="427290" cy="49704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 Black" panose="020B0A04020102020204" pitchFamily="34" charset="0"/>
                </a:rPr>
                <a:t>7</a:t>
              </a:r>
              <a:endParaRPr lang="ru-RU" dirty="0">
                <a:latin typeface="Arial Black" panose="020B0A04020102020204" pitchFamily="34" charset="0"/>
              </a:endParaRPr>
            </a:p>
          </p:txBody>
        </p:sp>
      </p:grpSp>
      <p:sp>
        <p:nvSpPr>
          <p:cNvPr id="60" name="Овал 59">
            <a:extLst>
              <a:ext uri="{FF2B5EF4-FFF2-40B4-BE49-F238E27FC236}">
                <a16:creationId xmlns:a16="http://schemas.microsoft.com/office/drawing/2014/main" id="{026FC52A-33B2-4FB7-9689-8CFDBEB20EB4}"/>
              </a:ext>
            </a:extLst>
          </p:cNvPr>
          <p:cNvSpPr/>
          <p:nvPr/>
        </p:nvSpPr>
        <p:spPr>
          <a:xfrm>
            <a:off x="703953" y="2224695"/>
            <a:ext cx="340704" cy="340704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Овал 61">
            <a:extLst>
              <a:ext uri="{FF2B5EF4-FFF2-40B4-BE49-F238E27FC236}">
                <a16:creationId xmlns:a16="http://schemas.microsoft.com/office/drawing/2014/main" id="{73C1205B-F31F-45AE-9271-ED3FFBCF1D8F}"/>
              </a:ext>
            </a:extLst>
          </p:cNvPr>
          <p:cNvSpPr/>
          <p:nvPr/>
        </p:nvSpPr>
        <p:spPr>
          <a:xfrm>
            <a:off x="703953" y="2945717"/>
            <a:ext cx="340704" cy="3407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Овал 62">
            <a:extLst>
              <a:ext uri="{FF2B5EF4-FFF2-40B4-BE49-F238E27FC236}">
                <a16:creationId xmlns:a16="http://schemas.microsoft.com/office/drawing/2014/main" id="{574937A1-01BF-42E4-BED3-0A42ABDA8C69}"/>
              </a:ext>
            </a:extLst>
          </p:cNvPr>
          <p:cNvSpPr/>
          <p:nvPr/>
        </p:nvSpPr>
        <p:spPr>
          <a:xfrm>
            <a:off x="703953" y="3310795"/>
            <a:ext cx="340704" cy="340704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Овал 64">
            <a:extLst>
              <a:ext uri="{FF2B5EF4-FFF2-40B4-BE49-F238E27FC236}">
                <a16:creationId xmlns:a16="http://schemas.microsoft.com/office/drawing/2014/main" id="{18EE9FAF-1458-48A5-9D7B-3C7BB037BE57}"/>
              </a:ext>
            </a:extLst>
          </p:cNvPr>
          <p:cNvSpPr/>
          <p:nvPr/>
        </p:nvSpPr>
        <p:spPr>
          <a:xfrm>
            <a:off x="703953" y="3678609"/>
            <a:ext cx="340704" cy="340704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Овал 65">
            <a:extLst>
              <a:ext uri="{FF2B5EF4-FFF2-40B4-BE49-F238E27FC236}">
                <a16:creationId xmlns:a16="http://schemas.microsoft.com/office/drawing/2014/main" id="{5690E2C3-9A59-4108-B6E6-BDB0EA8423D9}"/>
              </a:ext>
            </a:extLst>
          </p:cNvPr>
          <p:cNvSpPr/>
          <p:nvPr/>
        </p:nvSpPr>
        <p:spPr>
          <a:xfrm>
            <a:off x="703953" y="4046948"/>
            <a:ext cx="340704" cy="340704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Овал 66">
            <a:extLst>
              <a:ext uri="{FF2B5EF4-FFF2-40B4-BE49-F238E27FC236}">
                <a16:creationId xmlns:a16="http://schemas.microsoft.com/office/drawing/2014/main" id="{59635E87-5C9F-40D9-85B8-62FC65371013}"/>
              </a:ext>
            </a:extLst>
          </p:cNvPr>
          <p:cNvSpPr/>
          <p:nvPr/>
        </p:nvSpPr>
        <p:spPr>
          <a:xfrm>
            <a:off x="703384" y="4402101"/>
            <a:ext cx="340704" cy="340704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Овал 67">
            <a:extLst>
              <a:ext uri="{FF2B5EF4-FFF2-40B4-BE49-F238E27FC236}">
                <a16:creationId xmlns:a16="http://schemas.microsoft.com/office/drawing/2014/main" id="{48430166-4EB5-4DA0-8B81-5F6F56747377}"/>
              </a:ext>
            </a:extLst>
          </p:cNvPr>
          <p:cNvSpPr/>
          <p:nvPr/>
        </p:nvSpPr>
        <p:spPr>
          <a:xfrm>
            <a:off x="703384" y="4775995"/>
            <a:ext cx="340704" cy="340704"/>
          </a:xfrm>
          <a:prstGeom prst="ellipse">
            <a:avLst/>
          </a:prstGeom>
          <a:noFill/>
          <a:ln w="38100">
            <a:solidFill>
              <a:srgbClr val="FF09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7034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26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000"/>
                            </p:stCondLst>
                            <p:childTnLst>
                              <p:par>
                                <p:cTn id="46" presetID="26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1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500"/>
                            </p:stCondLst>
                            <p:childTnLst>
                              <p:par>
                                <p:cTn id="58" presetID="26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1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000"/>
                            </p:stCondLst>
                            <p:childTnLst>
                              <p:par>
                                <p:cTn id="70" presetID="26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3000"/>
                            </p:stCondLst>
                            <p:childTnLst>
                              <p:par>
                                <p:cTn id="82" presetID="26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6" grpId="0" animBg="1"/>
      <p:bldP spid="17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4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4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92A83DB-190D-4336-8AF2-DB8EACD96DF1}"/>
              </a:ext>
            </a:extLst>
          </p:cNvPr>
          <p:cNvSpPr txBox="1"/>
          <p:nvPr/>
        </p:nvSpPr>
        <p:spPr>
          <a:xfrm>
            <a:off x="318434" y="216971"/>
            <a:ext cx="81057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effectLst>
                  <a:glow rad="698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Разработка игровой консоли. </a:t>
            </a:r>
            <a:r>
              <a:rPr lang="ru-RU" sz="1400" dirty="0">
                <a:effectLst>
                  <a:glow rad="698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Проект Чеснокова Игоря</a:t>
            </a:r>
            <a:r>
              <a:rPr lang="ru-RU" sz="1400" dirty="0"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1МРЭП-22-1</a:t>
            </a:r>
            <a:endParaRPr lang="ru-RU" sz="1400" dirty="0">
              <a:effectLst>
                <a:glow rad="6985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C75D41B9-28CA-4D0E-BDE3-259F093EA0EB}"/>
              </a:ext>
            </a:extLst>
          </p:cNvPr>
          <p:cNvCxnSpPr>
            <a:cxnSpLocks/>
          </p:cNvCxnSpPr>
          <p:nvPr/>
        </p:nvCxnSpPr>
        <p:spPr>
          <a:xfrm>
            <a:off x="394636" y="548644"/>
            <a:ext cx="12031579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736255E1-E889-437C-A54F-B52E91705F4E}"/>
              </a:ext>
            </a:extLst>
          </p:cNvPr>
          <p:cNvCxnSpPr>
            <a:cxnSpLocks/>
          </p:cNvCxnSpPr>
          <p:nvPr/>
        </p:nvCxnSpPr>
        <p:spPr>
          <a:xfrm>
            <a:off x="394636" y="6477806"/>
            <a:ext cx="12031579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C31EB59-A93F-4F25-A86F-5CA69AE35B35}"/>
              </a:ext>
            </a:extLst>
          </p:cNvPr>
          <p:cNvSpPr txBox="1"/>
          <p:nvPr/>
        </p:nvSpPr>
        <p:spPr>
          <a:xfrm>
            <a:off x="308011" y="6516015"/>
            <a:ext cx="81057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effectLst>
                  <a:glow rad="698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Слайд </a:t>
            </a:r>
            <a:fld id="{788B9E45-90F3-47A3-90ED-09077FC3B207}" type="slidenum">
              <a:rPr lang="ru-RU" sz="1100" smtClean="0">
                <a:effectLst>
                  <a:glow rad="698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</a:t>
            </a:fld>
            <a:endParaRPr lang="ru-RU" sz="1100" dirty="0">
              <a:effectLst>
                <a:glow rad="6985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7F1334-8DFA-4402-A4F0-83CA04C88374}"/>
              </a:ext>
            </a:extLst>
          </p:cNvPr>
          <p:cNvSpPr txBox="1"/>
          <p:nvPr/>
        </p:nvSpPr>
        <p:spPr>
          <a:xfrm>
            <a:off x="672558" y="693198"/>
            <a:ext cx="7741228" cy="643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b="1" dirty="0">
                <a:effectLst>
                  <a:glow rad="698500">
                    <a:schemeClr val="bg1"/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3D </a:t>
            </a:r>
            <a:r>
              <a:rPr lang="ru-RU" sz="3200" b="1" dirty="0">
                <a:effectLst>
                  <a:glow rad="698500">
                    <a:schemeClr val="bg1"/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модель в программе </a:t>
            </a:r>
            <a:r>
              <a:rPr lang="en-US" sz="3200" b="1" dirty="0" err="1">
                <a:effectLst>
                  <a:glow rad="698500">
                    <a:schemeClr val="bg1"/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FreeCad</a:t>
            </a:r>
            <a:endParaRPr lang="ru-RU" sz="3200" b="1" dirty="0">
              <a:effectLst>
                <a:glow rad="698500">
                  <a:schemeClr val="bg1"/>
                </a:glo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3725BCD-6C24-44B8-BE7D-B692EFAA64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924" y="1336836"/>
            <a:ext cx="7724746" cy="4827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741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4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4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92A83DB-190D-4336-8AF2-DB8EACD96DF1}"/>
              </a:ext>
            </a:extLst>
          </p:cNvPr>
          <p:cNvSpPr txBox="1"/>
          <p:nvPr/>
        </p:nvSpPr>
        <p:spPr>
          <a:xfrm>
            <a:off x="318434" y="216971"/>
            <a:ext cx="81057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effectLst>
                  <a:glow rad="698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Разработка игровой консоли. </a:t>
            </a:r>
            <a:r>
              <a:rPr lang="ru-RU" sz="1400" dirty="0">
                <a:effectLst>
                  <a:glow rad="698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Проект Чеснокова Игоря</a:t>
            </a:r>
            <a:r>
              <a:rPr lang="ru-RU" sz="1400" dirty="0"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1МРЭП-22-1</a:t>
            </a:r>
            <a:endParaRPr lang="ru-RU" sz="1400" dirty="0">
              <a:effectLst>
                <a:glow rad="6985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C75D41B9-28CA-4D0E-BDE3-259F093EA0EB}"/>
              </a:ext>
            </a:extLst>
          </p:cNvPr>
          <p:cNvCxnSpPr>
            <a:cxnSpLocks/>
          </p:cNvCxnSpPr>
          <p:nvPr/>
        </p:nvCxnSpPr>
        <p:spPr>
          <a:xfrm>
            <a:off x="394636" y="548644"/>
            <a:ext cx="12031579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736255E1-E889-437C-A54F-B52E91705F4E}"/>
              </a:ext>
            </a:extLst>
          </p:cNvPr>
          <p:cNvCxnSpPr>
            <a:cxnSpLocks/>
          </p:cNvCxnSpPr>
          <p:nvPr/>
        </p:nvCxnSpPr>
        <p:spPr>
          <a:xfrm>
            <a:off x="394636" y="6477806"/>
            <a:ext cx="12031579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C31EB59-A93F-4F25-A86F-5CA69AE35B35}"/>
              </a:ext>
            </a:extLst>
          </p:cNvPr>
          <p:cNvSpPr txBox="1"/>
          <p:nvPr/>
        </p:nvSpPr>
        <p:spPr>
          <a:xfrm>
            <a:off x="308011" y="6516015"/>
            <a:ext cx="81057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effectLst>
                  <a:glow rad="698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Слайд </a:t>
            </a:r>
            <a:fld id="{788B9E45-90F3-47A3-90ED-09077FC3B207}" type="slidenum">
              <a:rPr lang="ru-RU" sz="1100" smtClean="0">
                <a:effectLst>
                  <a:glow rad="698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</a:t>
            </a:fld>
            <a:endParaRPr lang="ru-RU" sz="1100" dirty="0">
              <a:effectLst>
                <a:glow rad="6985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7F1334-8DFA-4402-A4F0-83CA04C88374}"/>
              </a:ext>
            </a:extLst>
          </p:cNvPr>
          <p:cNvSpPr txBox="1"/>
          <p:nvPr/>
        </p:nvSpPr>
        <p:spPr>
          <a:xfrm>
            <a:off x="552965" y="706936"/>
            <a:ext cx="9422823" cy="643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3200" b="1" dirty="0">
                <a:effectLst>
                  <a:glow rad="254000">
                    <a:schemeClr val="bg1"/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Распечатанный на 3</a:t>
            </a:r>
            <a:r>
              <a:rPr lang="en-US" sz="3200" b="1" dirty="0">
                <a:effectLst>
                  <a:glow rad="254000">
                    <a:schemeClr val="bg1"/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</a:t>
            </a:r>
            <a:r>
              <a:rPr lang="ru-RU" sz="3200" b="1" dirty="0">
                <a:effectLst>
                  <a:glow rad="254000">
                    <a:schemeClr val="bg1"/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принтере корпус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BD7AC33-956C-4211-BE70-3446ED03F72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64"/>
          <a:stretch/>
        </p:blipFill>
        <p:spPr>
          <a:xfrm>
            <a:off x="2415740" y="1350574"/>
            <a:ext cx="6642674" cy="4824387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93E4BA43-2AC2-435D-8DD6-72C0927F3F0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873" y="4372228"/>
            <a:ext cx="2067370" cy="2067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8789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11523</TotalTime>
  <Words>750</Words>
  <Application>Microsoft Office PowerPoint</Application>
  <PresentationFormat>Широкоэкранный</PresentationFormat>
  <Paragraphs>101</Paragraphs>
  <Slides>13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Arial Black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12627</dc:creator>
  <cp:lastModifiedBy>ThanSan</cp:lastModifiedBy>
  <cp:revision>161</cp:revision>
  <dcterms:created xsi:type="dcterms:W3CDTF">2021-05-29T13:50:30Z</dcterms:created>
  <dcterms:modified xsi:type="dcterms:W3CDTF">2023-04-30T10:26:50Z</dcterms:modified>
</cp:coreProperties>
</file>