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6" r:id="rId1"/>
  </p:sldMasterIdLst>
  <p:notesMasterIdLst>
    <p:notesMasterId r:id="rId21"/>
  </p:notesMasterIdLst>
  <p:sldIdLst>
    <p:sldId id="256" r:id="rId2"/>
    <p:sldId id="306" r:id="rId3"/>
    <p:sldId id="304" r:id="rId4"/>
    <p:sldId id="305" r:id="rId5"/>
    <p:sldId id="295" r:id="rId6"/>
    <p:sldId id="299" r:id="rId7"/>
    <p:sldId id="300" r:id="rId8"/>
    <p:sldId id="303" r:id="rId9"/>
    <p:sldId id="313" r:id="rId10"/>
    <p:sldId id="314" r:id="rId11"/>
    <p:sldId id="296" r:id="rId12"/>
    <p:sldId id="298" r:id="rId13"/>
    <p:sldId id="307" r:id="rId14"/>
    <p:sldId id="309" r:id="rId15"/>
    <p:sldId id="311" r:id="rId16"/>
    <p:sldId id="312" r:id="rId17"/>
    <p:sldId id="308" r:id="rId18"/>
    <p:sldId id="315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000066"/>
    <a:srgbClr val="FFCCFF"/>
    <a:srgbClr val="FFFF66"/>
    <a:srgbClr val="00FFFF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29" autoAdjust="0"/>
    <p:restoredTop sz="93023" autoAdjust="0"/>
  </p:normalViewPr>
  <p:slideViewPr>
    <p:cSldViewPr>
      <p:cViewPr>
        <p:scale>
          <a:sx n="114" d="100"/>
          <a:sy n="114" d="100"/>
        </p:scale>
        <p:origin x="-2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285B2E-164C-46E3-910A-D72E93F39557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283973-E663-44BD-B0FB-547A8F610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841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ECECC83E-DB92-417A-ADDC-010182E4A83E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73C411-E942-4C41-83CB-42D0C249ABFD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52442-A5E7-4C8F-9AD1-6CA0A1CC7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48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C84F-0DF6-4659-9145-EA7F3F3E81CE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B59C-FC82-495A-B4B8-9F49AA3412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21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EDB2-9740-4AC8-86FC-6EE8BC7F4FFB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7898D-585F-4D45-8812-9C938CC09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71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CFBA-C4A4-4F91-B631-081FE2315076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400E-3777-4292-8BE4-CEB13E4BB7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70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ACB92B-FDAD-40B8-8C37-22096EEBBCA4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34E4B7-9398-4C37-9D6A-064DC35410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09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6BED-6AF9-422B-A573-3985F0E6B80F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1A7F-2212-4CD9-ADC2-912091E08E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63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E675BC-AB04-42A7-B4BF-C3A46982EE72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BDC8E3-8942-400C-A66B-A12A7ADEF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74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35A6-C2F9-402E-9BA8-C76417E2974D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053F-EE46-437D-8BE9-A8FFB5EB55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23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1CEAC3-39B2-4C6B-A0B9-CB34D0398C9C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58D52-4BF5-454D-8087-11DD149B0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4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4CE434-B60D-4971-B68D-A389E926990B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0D8FEB-F5EF-485D-BF90-FFD4BE5949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3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FA2F85-21E3-452A-A149-B6C9C96D0DCA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189A34-2FC6-4011-9247-5836F24171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7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F686E0FB-C610-45C2-87C2-B1DAB7F7A83C}" type="datetimeFigureOut">
              <a:rPr lang="ru-RU"/>
              <a:pPr>
                <a:defRPr/>
              </a:pPr>
              <a:t>07.05.2023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095075DE-7FB5-4EBE-B425-C1BBACA1C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3" r:id="rId2"/>
    <p:sldLayoutId id="2147484629" r:id="rId3"/>
    <p:sldLayoutId id="2147484624" r:id="rId4"/>
    <p:sldLayoutId id="2147484630" r:id="rId5"/>
    <p:sldLayoutId id="2147484625" r:id="rId6"/>
    <p:sldLayoutId id="2147484631" r:id="rId7"/>
    <p:sldLayoutId id="2147484632" r:id="rId8"/>
    <p:sldLayoutId id="2147484633" r:id="rId9"/>
    <p:sldLayoutId id="2147484626" r:id="rId10"/>
    <p:sldLayoutId id="21474846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www.allaboutcircuits.com/uploads/articles/Sensirion_Multi-Pixel_Gas_Sensor_-_TVOC_levels_and_examples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https://vyborok.com/wp-content/uploads/2019/07/14-1024x640.jpg" TargetMode="External"/><Relationship Id="rId3" Type="http://schemas.openxmlformats.org/officeDocument/2006/relationships/image" Target="https://vyborok.com/wp-content/uploads/2019/07/3-20-1024x876.jpg" TargetMode="External"/><Relationship Id="rId7" Type="http://schemas.openxmlformats.org/officeDocument/2006/relationships/image" Target="https://vyborok.com/wp-content/uploads/2019/07/7-17.jpg" TargetMode="External"/><Relationship Id="rId12" Type="http://schemas.openxmlformats.org/officeDocument/2006/relationships/image" Target="../media/image37.jpeg"/><Relationship Id="rId17" Type="http://schemas.openxmlformats.org/officeDocument/2006/relationships/image" Target="https://vyborok.com/wp-content/uploads/2019/07/2-22.jpg" TargetMode="External"/><Relationship Id="rId2" Type="http://schemas.openxmlformats.org/officeDocument/2006/relationships/image" Target="../media/image32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https://vyborok.com/wp-content/uploads/2019/07/11-6-1024x682.jpg" TargetMode="External"/><Relationship Id="rId5" Type="http://schemas.openxmlformats.org/officeDocument/2006/relationships/image" Target="https://vyborok.com/wp-content/uploads/2019/07/4-17-e1563928527569-1024x726.jpg" TargetMode="External"/><Relationship Id="rId15" Type="http://schemas.openxmlformats.org/officeDocument/2006/relationships/image" Target="https://vyborok.com/wp-content/uploads/2019/07/1-26-e1563928371340-719x1024.jpg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openxmlformats.org/officeDocument/2006/relationships/image" Target="https://vyborok.com/wp-content/uploads/2019/07/8-13-e1563928839924.jpg" TargetMode="External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ivts3@mail.ru" TargetMode="External"/><Relationship Id="rId5" Type="http://schemas.openxmlformats.org/officeDocument/2006/relationships/hyperlink" Target="mailto:SPT.Sarov@yandex.ru" TargetMode="External"/><Relationship Id="rId4" Type="http://schemas.openxmlformats.org/officeDocument/2006/relationships/hyperlink" Target="http://www.sptsarov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antaroom.ru/images/CO2_konzentr_v1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37063"/>
            <a:ext cx="3860800" cy="1298575"/>
          </a:xfrm>
        </p:spPr>
        <p:txBody>
          <a:bodyPr>
            <a:normAutofit/>
          </a:bodyPr>
          <a:lstStyle/>
          <a:p>
            <a:pPr marL="26988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Автор проекта:</a:t>
            </a:r>
          </a:p>
          <a:p>
            <a:pPr marL="26988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Киляков</a:t>
            </a: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Андрей, </a:t>
            </a:r>
            <a:r>
              <a:rPr lang="ru-RU" altLang="ru-RU" sz="18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студент 2 курса</a:t>
            </a:r>
            <a:endParaRPr lang="ru-RU" alt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marL="26988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Научный руководитель:</a:t>
            </a:r>
          </a:p>
          <a:p>
            <a:pPr marL="26988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Столяров И.В., преподаватель</a:t>
            </a:r>
            <a:endParaRPr lang="ru-RU" alt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403350" y="5949950"/>
            <a:ext cx="7272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ГБПОУ «Саровский политехнический техникум имени дважды Героя Социалистического Труда Б.Г. Музрукова»</a:t>
            </a:r>
            <a:r>
              <a:rPr lang="ru-RU" altLang="ru-RU">
                <a:solidFill>
                  <a:srgbClr val="FF0000"/>
                </a:solidFill>
              </a:rPr>
              <a:t> </a:t>
            </a:r>
            <a:endParaRPr lang="ru-RU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Box 14"/>
          <p:cNvSpPr txBox="1">
            <a:spLocks noChangeArrowheads="1"/>
          </p:cNvSpPr>
          <p:nvPr/>
        </p:nvSpPr>
        <p:spPr bwMode="auto">
          <a:xfrm>
            <a:off x="1116013" y="260350"/>
            <a:ext cx="53276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2000" b="1">
                <a:solidFill>
                  <a:srgbClr val="C00000"/>
                </a:solidFill>
                <a:latin typeface="Calibri" panose="020F0502020204030204" pitchFamily="34" charset="0"/>
              </a:rPr>
              <a:t>Десятые научно-практические Чтения, посвященные 120-летию со дня рождения О.В. Лосева и 105-летию организации Нижегородской радиолаборатории</a:t>
            </a:r>
          </a:p>
          <a:p>
            <a:pPr algn="ctr"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2000" b="1">
                <a:solidFill>
                  <a:srgbClr val="C00000"/>
                </a:solidFill>
                <a:latin typeface="Calibri" panose="020F0502020204030204" pitchFamily="34" charset="0"/>
              </a:rPr>
              <a:t>(г. Нижний Новгород, 19 мая 2023г.) </a:t>
            </a:r>
          </a:p>
        </p:txBody>
      </p:sp>
      <p:pic>
        <p:nvPicPr>
          <p:cNvPr id="9221" name="Picture 2" descr="J:\РОСТ_общий\РОСТ фото\Эмблема кр-с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2812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03350" y="1728788"/>
            <a:ext cx="6865938" cy="2389187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Разработка бюджетных приборов систем вентиляции </a:t>
            </a:r>
            <a:endParaRPr lang="ru-RU" sz="2800" b="1" cap="all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28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кондиционирования воздуха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</p:txBody>
      </p:sp>
    </p:spTree>
  </p:cSld>
  <p:clrMapOvr>
    <a:masterClrMapping/>
  </p:clrMapOvr>
  <p:transition advTm="423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8027987" cy="77787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Датчики определения качества воздуха</a:t>
            </a:r>
            <a:endParaRPr lang="ru-RU" sz="3200" b="1" dirty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0" y="2333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9462" name="Picture 11" descr="https://www.allaboutcircuits.com/uploads/articles/Sensirion_Multi-Pixel_Gas_Sensor_-_TVOC_levels_and_example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9533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1908175" y="5300663"/>
            <a:ext cx="6357938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Концентрация </a:t>
            </a:r>
            <a:r>
              <a:rPr lang="en-US" altLang="ru-RU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TVOC</a:t>
            </a:r>
            <a:r>
              <a:rPr lang="ru-RU" altLang="ru-RU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его влияние и рекомендации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ChangeArrowheads="1"/>
          </p:cNvSpPr>
          <p:nvPr/>
        </p:nvSpPr>
        <p:spPr bwMode="auto">
          <a:xfrm>
            <a:off x="971550" y="4559300"/>
            <a:ext cx="2305050" cy="80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>
                <a:cs typeface="Times New Roman" panose="02020603050405020304" pitchFamily="18" charset="0"/>
              </a:rPr>
              <a:t>Awair Second Edition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ru-RU" sz="1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(12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руб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.)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20483" name="Rectangle 15"/>
          <p:cNvSpPr>
            <a:spLocks noChangeArrowheads="1"/>
          </p:cNvSpPr>
          <p:nvPr/>
        </p:nvSpPr>
        <p:spPr bwMode="auto">
          <a:xfrm>
            <a:off x="3563938" y="4432300"/>
            <a:ext cx="5580062" cy="585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000000"/>
                </a:solidFill>
                <a:cs typeface="Times New Roman" panose="02020603050405020304" pitchFamily="18" charset="0"/>
              </a:rPr>
              <a:t>Мастеркит MT8057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(12 тыс. руб.)  </a:t>
            </a:r>
            <a:r>
              <a:rPr lang="ru-RU" altLang="ru-RU" sz="1400" b="1">
                <a:solidFill>
                  <a:srgbClr val="000000"/>
                </a:solidFill>
                <a:cs typeface="Times New Roman" panose="02020603050405020304" pitchFamily="18" charset="0"/>
              </a:rPr>
              <a:t>ТИОН </a:t>
            </a:r>
            <a:r>
              <a:rPr lang="en-US" altLang="ru-RU" sz="1400" b="1">
                <a:solidFill>
                  <a:srgbClr val="000000"/>
                </a:solidFill>
                <a:cs typeface="Times New Roman" panose="02020603050405020304" pitchFamily="18" charset="0"/>
              </a:rPr>
              <a:t>MagicAir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(14 тыс. руб.)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8101012" cy="706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Лучшие датчики качества воздух и их цены</a:t>
            </a: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5" name="Picture 8" descr="https://vyborok.com/wp-content/uploads/2019/07/3-20-1024x876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175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https://vyborok.com/wp-content/uploads/2019/07/4-17-e1563928527569-1024x726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52738"/>
            <a:ext cx="18002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https://vyborok.com/wp-content/uploads/2019/07/7-17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13174"/>
          <a:stretch>
            <a:fillRect/>
          </a:stretch>
        </p:blipFill>
        <p:spPr bwMode="auto">
          <a:xfrm>
            <a:off x="3995738" y="2781300"/>
            <a:ext cx="2028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 descr="https://vyborok.com/wp-content/uploads/2019/07/8-13-e1563928839924.jpg"/>
          <p:cNvPicPr>
            <a:picLocks noChangeAspect="1" noChangeArrowheads="1"/>
          </p:cNvPicPr>
          <p:nvPr/>
        </p:nvPicPr>
        <p:blipFill>
          <a:blip r:embed="rId8" r:link="rId9" cstate="print">
            <a:lum bright="-10000"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3" b="8658"/>
          <a:stretch>
            <a:fillRect/>
          </a:stretch>
        </p:blipFill>
        <p:spPr bwMode="auto">
          <a:xfrm>
            <a:off x="6659563" y="2781300"/>
            <a:ext cx="19097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 descr="https://vyborok.com/wp-content/uploads/2019/07/11-6-1024x682.jpg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941888"/>
            <a:ext cx="23034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 descr="https://vyborok.com/wp-content/uploads/2019/07/14-1024x640.jpg"/>
          <p:cNvPicPr>
            <a:picLocks noChangeAspect="1" noChangeArrowheads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868863"/>
            <a:ext cx="25209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0" descr="https://vyborok.com/wp-content/uploads/2019/07/1-26-e1563928371340-719x1024.jpg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1190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9" descr="https://vyborok.com/wp-content/uploads/2019/07/2-22.jpg"/>
          <p:cNvPicPr>
            <a:picLocks noChangeAspect="1" noChangeArrowheads="1"/>
          </p:cNvPicPr>
          <p:nvPr/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21447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494" name="Rectangle 12"/>
          <p:cNvSpPr>
            <a:spLocks noChangeArrowheads="1"/>
          </p:cNvSpPr>
          <p:nvPr/>
        </p:nvSpPr>
        <p:spPr bwMode="auto">
          <a:xfrm>
            <a:off x="1042988" y="2416175"/>
            <a:ext cx="5681662" cy="585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>
                <a:solidFill>
                  <a:srgbClr val="000000"/>
                </a:solidFill>
                <a:cs typeface="Times New Roman" panose="02020603050405020304" pitchFamily="18" charset="0"/>
              </a:rPr>
              <a:t>Plume Labs Flow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 (12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руб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.)  </a:t>
            </a:r>
            <a:r>
              <a:rPr lang="en-US" altLang="ru-RU" sz="1400" b="1">
                <a:solidFill>
                  <a:srgbClr val="000000"/>
                </a:solidFill>
                <a:cs typeface="Times New Roman" panose="02020603050405020304" pitchFamily="18" charset="0"/>
              </a:rPr>
              <a:t>Kaiterra Lazer Egg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 (15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руб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.)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20495" name="Rectangle 1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>
                <a:cs typeface="Times New Roman" panose="02020603050405020304" pitchFamily="18" charset="0"/>
              </a:rPr>
              <a:t> </a:t>
            </a:r>
            <a:endParaRPr lang="en-US" altLang="ru-RU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343025" y="6475413"/>
            <a:ext cx="7248525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>
                <a:solidFill>
                  <a:srgbClr val="000000"/>
                </a:solidFill>
                <a:cs typeface="Times New Roman" panose="02020603050405020304" pitchFamily="18" charset="0"/>
              </a:rPr>
              <a:t>IQAir AirVisual Pro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(24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руб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.)</a:t>
            </a:r>
            <a:r>
              <a:rPr lang="en-US" altLang="ru-RU" sz="1400">
                <a:cs typeface="Times New Roman" panose="02020603050405020304" pitchFamily="18" charset="0"/>
              </a:rPr>
              <a:t>       </a:t>
            </a:r>
            <a:r>
              <a:rPr lang="en-US" altLang="ru-RU" sz="1400" b="1">
                <a:solidFill>
                  <a:srgbClr val="000000"/>
                </a:solidFill>
                <a:cs typeface="Times New Roman" panose="02020603050405020304" pitchFamily="18" charset="0"/>
              </a:rPr>
              <a:t>NetAtmo Weather Station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 (16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руб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.)</a:t>
            </a:r>
            <a:endParaRPr lang="ru-RU" altLang="ru-RU"/>
          </a:p>
        </p:txBody>
      </p:sp>
      <p:sp>
        <p:nvSpPr>
          <p:cNvPr id="20497" name="Прямоугольник 16"/>
          <p:cNvSpPr>
            <a:spLocks noChangeArrowheads="1"/>
          </p:cNvSpPr>
          <p:nvPr/>
        </p:nvSpPr>
        <p:spPr bwMode="auto">
          <a:xfrm>
            <a:off x="6516688" y="2420938"/>
            <a:ext cx="232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>
                <a:solidFill>
                  <a:srgbClr val="000000"/>
                </a:solidFill>
                <a:cs typeface="Times New Roman" panose="02020603050405020304" pitchFamily="18" charset="0"/>
              </a:rPr>
              <a:t>Nest Protect 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(9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руб</a:t>
            </a:r>
            <a:r>
              <a:rPr lang="en-US" altLang="ru-RU" sz="1400">
                <a:solidFill>
                  <a:srgbClr val="000000"/>
                </a:solidFill>
                <a:cs typeface="Times New Roman" panose="02020603050405020304" pitchFamily="18" charset="0"/>
              </a:rPr>
              <a:t>.)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r="8971"/>
          <a:stretch>
            <a:fillRect/>
          </a:stretch>
        </p:blipFill>
        <p:spPr bwMode="auto">
          <a:xfrm>
            <a:off x="1042988" y="1628775"/>
            <a:ext cx="3744912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4977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Портативный прибор «Индикатор качества воздуха ИКВ-01»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1042988" y="5229225"/>
            <a:ext cx="3529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>
                <a:latin typeface="Arial" panose="020B0604020202020204" pitchFamily="34" charset="0"/>
              </a:rPr>
              <a:t>Принципиальная схема прибора «Индикатор качества воздуха ИКВ-01»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7900" y="1557338"/>
          <a:ext cx="4216400" cy="4907280"/>
        </p:xfrm>
        <a:graphic>
          <a:graphicData uri="http://schemas.openxmlformats.org/drawingml/2006/table">
            <a:tbl>
              <a:tblPr/>
              <a:tblGrid>
                <a:gridCol w="2727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692">
                <a:tc>
                  <a:txBody>
                    <a:bodyPr/>
                    <a:lstStyle/>
                    <a:p>
                      <a:pPr marL="0" marR="0" lvl="0" indent="0" algn="l" defTabSz="268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Диапазон измеряемой концентрации eCO</a:t>
                      </a: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400…8192 ppm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Диапазон измеряемых величин TVOC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0…1187 ppb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опроса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 / 1 / 10 / 60 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Диапазон измерения влажности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0 ... 100%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измерения температуры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-40°C ... +125°C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Диапазон рабочих температур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-40…+85 °C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pPr marL="906463" marR="0" lvl="0" indent="-906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Погрешность  измерения</a:t>
                      </a:r>
                    </a:p>
                    <a:p>
                      <a:pPr marL="906463" marR="0" lvl="0" indent="-906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влажности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±2% (типичная)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±4% (максимальная)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Погрешность измерения температуры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±0,2°C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50" marR="53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Интерфейс связи с компьютером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mini-USB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Напряжение питания, 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 типа «Крона» 9В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Габаритные размеры, мм, не более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140×85×25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3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(с батарей типа «Крона»),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50" marR="53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1556" name="Rectangle 6"/>
          <p:cNvSpPr>
            <a:spLocks noChangeArrowheads="1"/>
          </p:cNvSpPr>
          <p:nvPr/>
        </p:nvSpPr>
        <p:spPr bwMode="auto">
          <a:xfrm>
            <a:off x="5003800" y="1125538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4B3E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altLang="ru-RU" b="1" i="1">
              <a:solidFill>
                <a:srgbClr val="4B3E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4977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Портативный прибор «Индикатор качества воздуха ИКВ-01»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2532" name="Picture 1" descr="IMG_20210504_193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480218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1111250" y="5949950"/>
            <a:ext cx="806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>
                <a:latin typeface="Arial" panose="020B0604020202020204" pitchFamily="34" charset="0"/>
              </a:rPr>
              <a:t>Комплектующие  прибора  </a:t>
            </a:r>
            <a:r>
              <a:rPr lang="ru-RU" altLang="ru-RU" b="1" i="1">
                <a:latin typeface="Arial" panose="020B0604020202020204" pitchFamily="34" charset="0"/>
                <a:cs typeface="Times New Roman" panose="02020603050405020304" pitchFamily="18" charset="0"/>
              </a:rPr>
              <a:t>«Индикатор качества воздуха ИКВ-01»</a:t>
            </a:r>
            <a:r>
              <a:rPr lang="ru-RU" altLang="ru-RU" b="1" i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2535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22320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1187450" y="4365625"/>
            <a:ext cx="2879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>
                <a:latin typeface="Arial" panose="020B0604020202020204" pitchFamily="34" charset="0"/>
              </a:rPr>
              <a:t>Модуль определения качества воздуха  CJMCU-8118 (датчики CC811, HDC1080)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4977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Портативный прибор «Индикатор качества воздуха ИКВ-01»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268413"/>
          <a:ext cx="6480175" cy="3744911"/>
        </p:xfrm>
        <a:graphic>
          <a:graphicData uri="http://schemas.openxmlformats.org/drawingml/2006/table">
            <a:tbl>
              <a:tblPr/>
              <a:tblGrid>
                <a:gridCol w="2089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9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0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8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098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 прибора «Индикатор качества воздуха ИКВ-01»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79" marR="177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(цвет светодиода)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Концентрация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Концентрация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TVOC (ppb)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800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0 - 65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800 - 1000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65 - 220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0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Неудовлетворительный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1000 -1400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220 - 660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Предельный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1400 - 2000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660 - 2200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2000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</a:p>
                  </a:txBody>
                  <a:tcPr marL="17779" marR="17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2200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498" name="Rectangle 1"/>
          <p:cNvSpPr>
            <a:spLocks noChangeArrowheads="1"/>
          </p:cNvSpPr>
          <p:nvPr/>
        </p:nvSpPr>
        <p:spPr bwMode="auto">
          <a:xfrm>
            <a:off x="1116013" y="5300663"/>
            <a:ext cx="6962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b="1" i="1" dirty="0">
                <a:latin typeface="Arial" charset="0"/>
                <a:cs typeface="Arial" charset="0"/>
              </a:rPr>
              <a:t>Индикация (цветовая) уровня качества воздуха</a:t>
            </a:r>
            <a:r>
              <a:rPr lang="ru-RU" b="1" i="1" dirty="0">
                <a:latin typeface="Arial" charset="0"/>
                <a:cs typeface="Times New Roman" pitchFamily="18" charset="0"/>
              </a:rPr>
              <a:t> прибора </a:t>
            </a:r>
            <a:endParaRPr lang="ru-RU" b="1" i="1" dirty="0">
              <a:latin typeface="Arial" charset="0"/>
              <a:cs typeface="Arial" charset="0"/>
            </a:endParaRPr>
          </a:p>
          <a:p>
            <a:pPr indent="450850" algn="ctr">
              <a:defRPr/>
            </a:pPr>
            <a:r>
              <a:rPr lang="ru-RU" b="1" i="1" dirty="0">
                <a:latin typeface="Arial" charset="0"/>
                <a:cs typeface="Times New Roman" pitchFamily="18" charset="0"/>
              </a:rPr>
              <a:t>«Индикатор качества воздуха ИКВ-01»</a:t>
            </a:r>
            <a:endParaRPr lang="ru-RU" b="1" i="1" dirty="0">
              <a:latin typeface="Arial" charset="0"/>
              <a:cs typeface="Arial" charset="0"/>
            </a:endParaRPr>
          </a:p>
          <a:p>
            <a:pPr indent="450850" algn="ctr">
              <a:defRPr/>
            </a:pPr>
            <a:endParaRPr lang="ru-RU" b="1" i="1" dirty="0">
              <a:latin typeface="Arial" charset="0"/>
              <a:cs typeface="Arial" charset="0"/>
            </a:endParaRPr>
          </a:p>
        </p:txBody>
      </p:sp>
      <p:pic>
        <p:nvPicPr>
          <p:cNvPr id="23595" name="Picture 46" descr="IMG_20210504_193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0" r="18758"/>
          <a:stretch>
            <a:fillRect/>
          </a:stretch>
        </p:blipFill>
        <p:spPr bwMode="auto">
          <a:xfrm>
            <a:off x="7689850" y="620713"/>
            <a:ext cx="13160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IMG_20210602_183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4465637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" descr="16242742519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19342" b="6293"/>
          <a:stretch>
            <a:fillRect/>
          </a:stretch>
        </p:blipFill>
        <p:spPr bwMode="auto">
          <a:xfrm>
            <a:off x="5940425" y="1125538"/>
            <a:ext cx="2846388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042988" y="4652963"/>
            <a:ext cx="4713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i="1">
                <a:latin typeface="Arial" panose="020B0604020202020204" pitchFamily="34" charset="0"/>
              </a:rPr>
              <a:t>Прибор перед окончательной сборкой</a:t>
            </a:r>
          </a:p>
          <a:p>
            <a:endParaRPr lang="ru-RU" altLang="ru-RU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825875" y="5805488"/>
            <a:ext cx="531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>
                <a:latin typeface="Arial" panose="020B0604020202020204" pitchFamily="34" charset="0"/>
                <a:cs typeface="Times New Roman" panose="02020603050405020304" pitchFamily="18" charset="0"/>
              </a:rPr>
              <a:t>Внешний вид прибора </a:t>
            </a:r>
          </a:p>
          <a:p>
            <a:pPr algn="ctr"/>
            <a:r>
              <a:rPr lang="ru-RU" altLang="ru-RU" b="1" i="1">
                <a:latin typeface="Arial" panose="020B0604020202020204" pitchFamily="34" charset="0"/>
                <a:cs typeface="Times New Roman" panose="02020603050405020304" pitchFamily="18" charset="0"/>
              </a:rPr>
              <a:t>«Индикатор качества воздуха ИКВ-01»</a:t>
            </a:r>
            <a:r>
              <a:rPr lang="ru-RU" altLang="ru-RU" b="1" i="1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4977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Портативный прибор «Индикатор качества воздуха ИКВ-01»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497762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Современное состояние проекта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1116013" y="1341438"/>
            <a:ext cx="75612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составлены бизнес-планы производства данных приборов, проведен </a:t>
            </a:r>
            <a:r>
              <a:rPr lang="en-US" altLang="ru-RU" sz="2000" b="1">
                <a:ea typeface="Calibri" panose="020F0502020204030204" pitchFamily="34" charset="0"/>
                <a:cs typeface="Times New Roman" panose="02020603050405020304" pitchFamily="18" charset="0"/>
              </a:rPr>
              <a:t>SWOT – </a:t>
            </a:r>
            <a:r>
              <a:rPr lang="ru-RU" altLang="ru-RU" sz="2000" b="1">
                <a:ea typeface="Calibri" panose="020F0502020204030204" pitchFamily="34" charset="0"/>
                <a:cs typeface="Times New Roman" panose="02020603050405020304" pitchFamily="18" charset="0"/>
              </a:rPr>
              <a:t>анализ. Сильными сторонами проекта являются - наличие материально-технической базы и кадров, низкая арендная плата   (радиомонтажная мастерская ГБПОУ СПТ им. Музрукова), а также низкая себестоимость прибора.</a:t>
            </a:r>
          </a:p>
          <a:p>
            <a:pPr algn="just"/>
            <a:r>
              <a:rPr lang="ru-RU" altLang="ru-RU" sz="2000" b="1">
                <a:ea typeface="Calibri" panose="020F0502020204030204" pitchFamily="34" charset="0"/>
                <a:cs typeface="Times New Roman" panose="02020603050405020304" pitchFamily="18" charset="0"/>
              </a:rPr>
              <a:t>Также готовится подача заявки на полезную модель по приборам:</a:t>
            </a:r>
          </a:p>
          <a:p>
            <a:pPr algn="just"/>
            <a:r>
              <a:rPr lang="ru-RU" altLang="ru-RU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портативный малогабаритный прибор «Анемометр тепловой АТ-01»; </a:t>
            </a:r>
          </a:p>
          <a:p>
            <a:pPr algn="just"/>
            <a:r>
              <a:rPr lang="ru-RU" altLang="ru-RU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портативный прибор «Индикатор качества воздуха  ИКВ-01».</a:t>
            </a:r>
            <a:r>
              <a:rPr lang="ru-RU" altLang="ru-RU" sz="20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altLang="ru-RU" sz="20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497762" cy="647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Основные итоги и результаты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187450" y="1268413"/>
            <a:ext cx="75612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Все поставленные цели, а также задачи работы полностью достигнуты и выполнены. По окончанию работы над проектом получены готовые технические продукты, представляющие собой приборы, которые могут применяться для работы монтажника систем вентиляции и кондиционирования воздуха:</a:t>
            </a:r>
          </a:p>
          <a:p>
            <a:pPr algn="just"/>
            <a:r>
              <a:rPr lang="ru-RU" alt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портативный малогабаритный прибор </a:t>
            </a:r>
            <a:r>
              <a:rPr lang="ru-RU" altLang="ru-RU" sz="2000" b="1" dirty="0">
                <a:latin typeface="Arial" panose="020B0604020202020204" pitchFamily="34" charset="0"/>
              </a:rPr>
              <a:t>«Анемометр тепловой АТ-01»; </a:t>
            </a:r>
          </a:p>
          <a:p>
            <a:pPr algn="just"/>
            <a:r>
              <a:rPr lang="ru-RU" altLang="ru-RU" sz="2000" b="1" dirty="0">
                <a:latin typeface="Arial" panose="020B0604020202020204" pitchFamily="34" charset="0"/>
              </a:rPr>
              <a:t>портативный прибор «</a:t>
            </a:r>
            <a:r>
              <a:rPr lang="ru-RU" alt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Индикатор качества воздуха  ИКВ</a:t>
            </a:r>
            <a:r>
              <a:rPr lang="ru-RU" altLang="ru-RU" sz="2000" b="1" dirty="0">
                <a:latin typeface="Arial" panose="020B0604020202020204" pitchFamily="34" charset="0"/>
              </a:rPr>
              <a:t>-01».</a:t>
            </a:r>
            <a:r>
              <a:rPr lang="ru-RU" altLang="ru-RU" sz="2000" b="1" dirty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2000" b="1" dirty="0">
                <a:cs typeface="Times New Roman" panose="02020603050405020304" pitchFamily="18" charset="0"/>
              </a:rPr>
              <a:t>Данные приборы м</a:t>
            </a:r>
            <a:r>
              <a:rPr lang="ru-RU" altLang="ru-RU" sz="2000" b="1" dirty="0"/>
              <a:t>огут послужить основой для создания на их основе достаточно простых с точки зрения реализации, и в </a:t>
            </a:r>
            <a:r>
              <a:rPr lang="ru-RU" altLang="ru-RU" sz="2000" b="1" dirty="0" smtClean="0"/>
              <a:t>то же </a:t>
            </a:r>
            <a:r>
              <a:rPr lang="ru-RU" altLang="ru-RU" sz="2000" b="1" dirty="0"/>
              <a:t>время дешевых и надежных приборов такого типа.</a:t>
            </a:r>
            <a:endParaRPr lang="ru-RU" altLang="ru-RU" sz="2800" b="1" dirty="0"/>
          </a:p>
          <a:p>
            <a:pPr algn="just"/>
            <a:endParaRPr lang="ru-RU" altLang="ru-RU" sz="2000" b="1" dirty="0">
              <a:latin typeface="Arial" panose="020B0604020202020204" pitchFamily="34" charset="0"/>
            </a:endParaRPr>
          </a:p>
          <a:p>
            <a:pPr algn="just"/>
            <a:r>
              <a:rPr lang="ru-RU" altLang="ru-RU" sz="2000" b="1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333375"/>
            <a:ext cx="7499350" cy="647700"/>
          </a:xfrm>
        </p:spPr>
        <p:txBody>
          <a:bodyPr/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Основные итоги и результаты</a:t>
            </a:r>
            <a:endParaRPr lang="ru-RU" sz="36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042988" y="981075"/>
            <a:ext cx="8101012" cy="5111750"/>
          </a:xfrm>
        </p:spPr>
        <p:txBody>
          <a:bodyPr/>
          <a:lstStyle/>
          <a:p>
            <a:pPr marL="0" indent="82550"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latin typeface="Arial" charset="0"/>
                <a:cs typeface="Arial" charset="0"/>
              </a:rPr>
              <a:t>Сравнительный анализ цен на современные термоанемометры, датчики качества воздуха и наши приборы: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 smtClean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latin typeface="Arial" charset="0"/>
                <a:cs typeface="Arial" charset="0"/>
              </a:rPr>
              <a:t>Термоанемометры                                     Наш прибор «АТ-01»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latin typeface="Arial" charset="0"/>
                <a:cs typeface="Arial" charset="0"/>
              </a:rPr>
              <a:t>     12 - 66 тыс. руб.                                                  2 980 руб.                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 smtClean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 smtClean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000" b="1" dirty="0" smtClean="0">
              <a:latin typeface="Arial" charset="0"/>
              <a:cs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latin typeface="Arial" charset="0"/>
                <a:cs typeface="Arial" charset="0"/>
              </a:rPr>
              <a:t>Датчики качества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latin typeface="Arial" charset="0"/>
                <a:cs typeface="Arial" charset="0"/>
              </a:rPr>
              <a:t>         воздуха                                             Наш прибор «ИКВ-01»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latin typeface="Arial" charset="0"/>
                <a:cs typeface="Arial" charset="0"/>
              </a:rPr>
              <a:t>      9 - 24 тыс. руб.                                                    2 602 руб.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ru-RU" sz="2000" b="1" dirty="0" smtClean="0">
              <a:latin typeface="Arial" charset="0"/>
              <a:cs typeface="Arial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ru-RU" sz="2000" b="1" dirty="0" smtClean="0">
              <a:latin typeface="Arial" charset="0"/>
              <a:cs typeface="Arial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ru-RU" sz="2000" b="1" dirty="0" smtClean="0">
              <a:latin typeface="Arial" charset="0"/>
              <a:cs typeface="Arial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ru-RU" sz="2000" b="1" dirty="0" smtClean="0">
              <a:latin typeface="Arial" charset="0"/>
              <a:cs typeface="Arial" charset="0"/>
            </a:endParaRPr>
          </a:p>
        </p:txBody>
      </p:sp>
      <p:pic>
        <p:nvPicPr>
          <p:cNvPr id="27652" name="Picture 1" descr="1624274251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r="19342" b="6293"/>
          <a:stretch>
            <a:fillRect/>
          </a:stretch>
        </p:blipFill>
        <p:spPr bwMode="auto">
          <a:xfrm>
            <a:off x="4211638" y="4149725"/>
            <a:ext cx="1152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IMG_20210621_140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1111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1619250" y="6165850"/>
            <a:ext cx="691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 (согласно составленным бизнес-планам)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cherryblossoms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47593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1" descr="karta_raionov_nijegorodskaia_obla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765175"/>
            <a:ext cx="3349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7"/>
          <p:cNvSpPr>
            <a:spLocks noChangeArrowheads="1"/>
          </p:cNvSpPr>
          <p:nvPr/>
        </p:nvSpPr>
        <p:spPr bwMode="auto">
          <a:xfrm rot="5400000">
            <a:off x="5540375" y="3960813"/>
            <a:ext cx="1550987" cy="1487488"/>
          </a:xfrm>
          <a:custGeom>
            <a:avLst/>
            <a:gdLst>
              <a:gd name="T0" fmla="*/ 867323 w 21600"/>
              <a:gd name="T1" fmla="*/ 34537 h 21600"/>
              <a:gd name="T2" fmla="*/ 250034 w 21600"/>
              <a:gd name="T3" fmla="*/ 503062 h 21600"/>
              <a:gd name="T4" fmla="*/ 771768 w 21600"/>
              <a:gd name="T5" fmla="*/ 441131 h 21600"/>
              <a:gd name="T6" fmla="*/ 1521619 w 21600"/>
              <a:gd name="T7" fmla="*/ 847725 h 21600"/>
              <a:gd name="T8" fmla="*/ 1183481 w 21600"/>
              <a:gd name="T9" fmla="*/ 1271588 h 21600"/>
              <a:gd name="T10" fmla="*/ 845344 w 21600"/>
              <a:gd name="T11" fmla="*/ 84772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965" y="5400"/>
                  <a:pt x="7256" y="6331"/>
                  <a:pt x="6262" y="7872"/>
                </a:cubicBezTo>
                <a:lnTo>
                  <a:pt x="1724" y="4945"/>
                </a:lnTo>
                <a:cubicBezTo>
                  <a:pt x="3713" y="1862"/>
                  <a:pt x="7131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071563" y="1357313"/>
            <a:ext cx="5410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Юридический адрес:</a:t>
            </a:r>
            <a:r>
              <a:rPr lang="ru-RU" altLang="ru-RU"/>
              <a:t> 607188, Нижегородская область, г. Саров, ул. Димитрова, дом 3.</a:t>
            </a:r>
          </a:p>
          <a:p>
            <a:pPr eaLnBrk="1" hangingPunct="1"/>
            <a:r>
              <a:rPr lang="ru-RU" altLang="ru-RU" b="1"/>
              <a:t>Телефон/факс:</a:t>
            </a:r>
            <a:r>
              <a:rPr lang="ru-RU" altLang="ru-RU"/>
              <a:t> 8-831(30)- 3-08-62</a:t>
            </a:r>
            <a:br>
              <a:rPr lang="ru-RU" altLang="ru-RU"/>
            </a:br>
            <a:endParaRPr lang="ru-RU" altLang="ru-RU"/>
          </a:p>
          <a:p>
            <a:pPr eaLnBrk="1" hangingPunct="1"/>
            <a:r>
              <a:rPr lang="ru-RU" altLang="ru-RU" b="1"/>
              <a:t>Официальный сайт:</a:t>
            </a:r>
            <a:r>
              <a:rPr lang="ru-RU" altLang="ru-RU"/>
              <a:t> </a:t>
            </a:r>
            <a:r>
              <a:rPr lang="ru-RU" altLang="ru-RU">
                <a:hlinkClick r:id="rId4"/>
              </a:rPr>
              <a:t>www.sptsarov.ru</a:t>
            </a:r>
            <a:endParaRPr lang="ru-RU" altLang="ru-RU"/>
          </a:p>
          <a:p>
            <a:pPr eaLnBrk="1" hangingPunct="1"/>
            <a:endParaRPr lang="en-US" altLang="ru-RU"/>
          </a:p>
          <a:p>
            <a:pPr eaLnBrk="1" hangingPunct="1"/>
            <a:r>
              <a:rPr lang="ru-RU" altLang="ru-RU" b="1"/>
              <a:t>Контактные e- </a:t>
            </a:r>
            <a:r>
              <a:rPr lang="en-US" altLang="ru-RU" b="1"/>
              <a:t>m</a:t>
            </a:r>
            <a:r>
              <a:rPr lang="ru-RU" altLang="ru-RU" b="1"/>
              <a:t>ail:</a:t>
            </a:r>
            <a:r>
              <a:rPr lang="ru-RU" altLang="ru-RU"/>
              <a:t>  </a:t>
            </a:r>
            <a:endParaRPr lang="en-US" altLang="ru-RU"/>
          </a:p>
          <a:p>
            <a:pPr eaLnBrk="1" hangingPunct="1"/>
            <a:r>
              <a:rPr lang="ru-RU" altLang="ru-RU">
                <a:solidFill>
                  <a:srgbClr val="3333FF"/>
                </a:solidFill>
                <a:hlinkClick r:id="rId5"/>
              </a:rPr>
              <a:t>SPT.Sarov@yandex.ru</a:t>
            </a:r>
            <a:r>
              <a:rPr lang="en-US" altLang="ru-RU">
                <a:solidFill>
                  <a:srgbClr val="3333FF"/>
                </a:solidFill>
              </a:rPr>
              <a:t>   </a:t>
            </a:r>
            <a:r>
              <a:rPr lang="ru-RU" altLang="ru-RU">
                <a:solidFill>
                  <a:srgbClr val="3333FF"/>
                </a:solidFill>
                <a:hlinkClick r:id="rId6"/>
              </a:rPr>
              <a:t>s</a:t>
            </a:r>
            <a:r>
              <a:rPr lang="en-US" altLang="ru-RU">
                <a:solidFill>
                  <a:srgbClr val="3333FF"/>
                </a:solidFill>
                <a:hlinkClick r:id="rId6"/>
              </a:rPr>
              <a:t>tivts3</a:t>
            </a:r>
            <a:r>
              <a:rPr lang="ru-RU" altLang="ru-RU">
                <a:solidFill>
                  <a:srgbClr val="3333FF"/>
                </a:solidFill>
                <a:hlinkClick r:id="rId6"/>
              </a:rPr>
              <a:t>@</a:t>
            </a:r>
            <a:r>
              <a:rPr lang="en-US" altLang="ru-RU">
                <a:solidFill>
                  <a:srgbClr val="3333FF"/>
                </a:solidFill>
                <a:hlinkClick r:id="rId6"/>
              </a:rPr>
              <a:t>mail</a:t>
            </a:r>
            <a:r>
              <a:rPr lang="ru-RU" altLang="ru-RU">
                <a:solidFill>
                  <a:srgbClr val="3333FF"/>
                </a:solidFill>
                <a:hlinkClick r:id="rId6"/>
              </a:rPr>
              <a:t>.ru</a:t>
            </a:r>
            <a:endParaRPr lang="ru-RU" altLang="ru-RU">
              <a:solidFill>
                <a:srgbClr val="3333FF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411413" y="333375"/>
            <a:ext cx="2665412" cy="935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Контакты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213" y="6092825"/>
            <a:ext cx="47529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Спасибо за внимание!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264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300" y="0"/>
            <a:ext cx="4289425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Постановка задачи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7" name="Рисунок 1" descr="https://www.vseinstrumenti.ru/uploads/Image/articles/instrument/proverka_anemomet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73238"/>
            <a:ext cx="29575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8888" y="1557338"/>
            <a:ext cx="4321175" cy="3095625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Я – студент Саровского политехнического техникума имени дважды Героя Социалистического Труда Б.Г. Музрукова по специальности Техническая эксплуатация и обслуживание электрического и электромеханического оборудования, будущий техник-электрик. </a:t>
            </a:r>
          </a:p>
          <a:p>
            <a:pPr>
              <a:defRPr/>
            </a:pP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1403350" y="4797425"/>
            <a:ext cx="72009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i="1" dirty="0">
                <a:latin typeface="Arial" panose="020B0604020202020204" pitchFamily="34" charset="0"/>
              </a:rPr>
              <a:t>Также меня привлекает, и я хочу освоить специальность монтажника систем вентиляции и кондиционирования воздуха.  Для его работы необходимы простые и в </a:t>
            </a:r>
            <a:r>
              <a:rPr lang="ru-RU" altLang="ru-RU" sz="2000" b="1" i="1" dirty="0" smtClean="0">
                <a:latin typeface="Arial" panose="020B0604020202020204" pitchFamily="34" charset="0"/>
              </a:rPr>
              <a:t>то же </a:t>
            </a:r>
            <a:r>
              <a:rPr lang="ru-RU" altLang="ru-RU" sz="2000" b="1" i="1" dirty="0">
                <a:latin typeface="Arial" panose="020B0604020202020204" pitchFamily="34" charset="0"/>
              </a:rPr>
              <a:t>время  функциональные надежные 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260350"/>
            <a:ext cx="5656263" cy="11430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/>
              <a:t>Цель работы</a:t>
            </a:r>
            <a:endParaRPr lang="ru-RU" sz="3600" b="1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403350" y="1557338"/>
            <a:ext cx="7499350" cy="50704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 Цель работы – создать:</a:t>
            </a:r>
          </a:p>
          <a:p>
            <a:pPr algn="just"/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портативный малогабаритный тепловой анемометр, который предназначен для определения скорости и объема воздушного потока, а также его температуры;</a:t>
            </a:r>
          </a:p>
          <a:p>
            <a:pPr algn="just"/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портативный малогабаритный индикатор качества воздуха, который предназначен для определения концентрации летучих органических веществ (TVOC), вычисления эквивалентного значения углекислого газа (eCO2), а также влажности и температуры.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Termicheskii anemome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16338"/>
            <a:ext cx="2144712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88913"/>
            <a:ext cx="6840538" cy="711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Основные виды анемометров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6" name="Рисунок 1" descr="CHashechnye anem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280828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1042988" y="3068638"/>
            <a:ext cx="312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latin typeface="Arial" panose="020B0604020202020204" pitchFamily="34" charset="0"/>
              </a:rPr>
              <a:t>Чашечный анемометр</a:t>
            </a:r>
          </a:p>
        </p:txBody>
      </p:sp>
      <p:pic>
        <p:nvPicPr>
          <p:cNvPr id="13318" name="Рисунок 2" descr="Krylchatye anemome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25538"/>
            <a:ext cx="26638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5076825" y="3213100"/>
            <a:ext cx="406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Крыльчатый анемометр</a:t>
            </a:r>
            <a:endParaRPr lang="ru-RU" altLang="ru-RU" sz="2000" b="1" i="1">
              <a:latin typeface="Arial" panose="020B0604020202020204" pitchFamily="34" charset="0"/>
            </a:endParaRPr>
          </a:p>
        </p:txBody>
      </p:sp>
      <p:pic>
        <p:nvPicPr>
          <p:cNvPr id="13320" name="Рисунок 5" descr="Lazernyi anemomet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4828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Прямоугольник 11"/>
          <p:cNvSpPr>
            <a:spLocks noChangeArrowheads="1"/>
          </p:cNvSpPr>
          <p:nvPr/>
        </p:nvSpPr>
        <p:spPr bwMode="auto">
          <a:xfrm>
            <a:off x="5867400" y="5445125"/>
            <a:ext cx="304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latin typeface="Arial" panose="020B0604020202020204" pitchFamily="34" charset="0"/>
              </a:rPr>
              <a:t>Лазерный анемометр</a:t>
            </a:r>
          </a:p>
        </p:txBody>
      </p:sp>
      <p:pic>
        <p:nvPicPr>
          <p:cNvPr id="13322" name="Рисунок 4" descr="Akusticheskie anemomet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/>
          <a:stretch>
            <a:fillRect/>
          </a:stretch>
        </p:blipFill>
        <p:spPr bwMode="auto">
          <a:xfrm>
            <a:off x="1116013" y="3644900"/>
            <a:ext cx="23098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Прямоугольник 13"/>
          <p:cNvSpPr>
            <a:spLocks noChangeArrowheads="1"/>
          </p:cNvSpPr>
          <p:nvPr/>
        </p:nvSpPr>
        <p:spPr bwMode="auto">
          <a:xfrm>
            <a:off x="1116013" y="5661025"/>
            <a:ext cx="2125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>
                <a:latin typeface="Arial" panose="020B0604020202020204" pitchFamily="34" charset="0"/>
              </a:rPr>
              <a:t>Акустический </a:t>
            </a:r>
          </a:p>
          <a:p>
            <a:pPr algn="ctr"/>
            <a:r>
              <a:rPr lang="ru-RU" altLang="ru-RU" sz="2000" b="1" i="1">
                <a:latin typeface="Arial" panose="020B0604020202020204" pitchFamily="34" charset="0"/>
              </a:rPr>
              <a:t>анемометр</a:t>
            </a:r>
          </a:p>
        </p:txBody>
      </p:sp>
      <p:sp>
        <p:nvSpPr>
          <p:cNvPr id="13324" name="Прямоугольник 9"/>
          <p:cNvSpPr>
            <a:spLocks noChangeArrowheads="1"/>
          </p:cNvSpPr>
          <p:nvPr/>
        </p:nvSpPr>
        <p:spPr bwMode="auto">
          <a:xfrm>
            <a:off x="3348038" y="5949950"/>
            <a:ext cx="298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i="1">
                <a:latin typeface="Arial" panose="020B0604020202020204" pitchFamily="34" charset="0"/>
              </a:rPr>
              <a:t>Тепловой анемометр</a:t>
            </a:r>
          </a:p>
        </p:txBody>
      </p:sp>
      <p:sp>
        <p:nvSpPr>
          <p:cNvPr id="15" name="Содержимое 18"/>
          <p:cNvSpPr>
            <a:spLocks noGrp="1"/>
          </p:cNvSpPr>
          <p:nvPr>
            <p:ph idx="1"/>
          </p:nvPr>
        </p:nvSpPr>
        <p:spPr>
          <a:xfrm>
            <a:off x="3924300" y="1196975"/>
            <a:ext cx="2344738" cy="2016125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Анемометр – это измерительный прибор, который служит для определения скорости газовых или воздушных потоков.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8101012" cy="6667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Современные термоанемометры и их цены</a:t>
            </a:r>
            <a:endParaRPr lang="ru-RU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Rectangle 20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4340" name="Рисунок 155" descr="Анемометр ТКА-ПКМ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r="19756"/>
          <a:stretch>
            <a:fillRect/>
          </a:stretch>
        </p:blipFill>
        <p:spPr bwMode="auto">
          <a:xfrm>
            <a:off x="971550" y="692150"/>
            <a:ext cx="100806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156" descr="Термоанемометр ТКА-ПКМ 52 с повер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4" r="11308"/>
          <a:stretch>
            <a:fillRect/>
          </a:stretch>
        </p:blipFill>
        <p:spPr bwMode="auto">
          <a:xfrm>
            <a:off x="1908175" y="692150"/>
            <a:ext cx="100806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157" descr="Анемометр + Термогигрометр ТКА-ПКМ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4" b="10017"/>
          <a:stretch>
            <a:fillRect/>
          </a:stretch>
        </p:blipFill>
        <p:spPr bwMode="auto">
          <a:xfrm>
            <a:off x="3059113" y="692150"/>
            <a:ext cx="14033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162" descr="Анемометр ИСП-МГ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63" descr="Анемометр ИСП-МГ4.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41" descr="Термоанемометр TROTEC TA300 3510004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8863"/>
            <a:ext cx="1296987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64" descr="Актаком АТЕ-1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76" descr="Актаком АТТ-10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21163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60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400"/>
          </a:p>
        </p:txBody>
      </p:sp>
      <p:sp>
        <p:nvSpPr>
          <p:cNvPr id="14349" name="Rectangle 61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50" name="Rectangle 62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51" name="Rectangle 63"/>
          <p:cNvSpPr>
            <a:spLocks noChangeArrowheads="1"/>
          </p:cNvSpPr>
          <p:nvPr/>
        </p:nvSpPr>
        <p:spPr bwMode="auto">
          <a:xfrm>
            <a:off x="971550" y="2455863"/>
            <a:ext cx="640873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>
                <a:cs typeface="Times New Roman" panose="02020603050405020304" pitchFamily="18" charset="0"/>
              </a:rPr>
              <a:t>ТКА-ПКМ 50  ТКА-ПКМ 52  ТКА-ПКМ 60 </a:t>
            </a:r>
            <a:endParaRPr lang="ru-RU" altLang="ru-RU" sz="800"/>
          </a:p>
          <a:p>
            <a:r>
              <a:rPr lang="ru-RU" altLang="ru-RU" sz="1400">
                <a:cs typeface="Times New Roman" panose="02020603050405020304" pitchFamily="18" charset="0"/>
              </a:rPr>
              <a:t>   28 000 р.        30 000 р.   </a:t>
            </a:r>
            <a:r>
              <a:rPr lang="en-US" altLang="ru-RU" sz="1400">
                <a:cs typeface="Times New Roman" panose="02020603050405020304" pitchFamily="18" charset="0"/>
              </a:rPr>
              <a:t>     </a:t>
            </a:r>
            <a:r>
              <a:rPr lang="ru-RU" altLang="ru-RU" sz="1400">
                <a:cs typeface="Times New Roman" panose="02020603050405020304" pitchFamily="18" charset="0"/>
              </a:rPr>
              <a:t>36 000 р.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14352" name="Rectangle 64"/>
          <p:cNvSpPr>
            <a:spLocks noChangeArrowheads="1"/>
          </p:cNvSpPr>
          <p:nvPr/>
        </p:nvSpPr>
        <p:spPr bwMode="auto">
          <a:xfrm>
            <a:off x="0" y="7734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53" name="Rectangle 65"/>
          <p:cNvSpPr>
            <a:spLocks noChangeArrowheads="1"/>
          </p:cNvSpPr>
          <p:nvPr/>
        </p:nvSpPr>
        <p:spPr bwMode="auto">
          <a:xfrm>
            <a:off x="1042988" y="4184650"/>
            <a:ext cx="3321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>
                <a:cs typeface="Times New Roman" panose="02020603050405020304" pitchFamily="18" charset="0"/>
              </a:rPr>
              <a:t>СТРОЙПРИБОР      СТРОЙПРИБОР</a:t>
            </a:r>
          </a:p>
          <a:p>
            <a:r>
              <a:rPr lang="ru-RU" altLang="ru-RU" sz="1400" b="1">
                <a:cs typeface="Times New Roman" panose="02020603050405020304" pitchFamily="18" charset="0"/>
              </a:rPr>
              <a:t>   ИСП-МГ4                   ИСП-МГ4.01 </a:t>
            </a:r>
            <a:endParaRPr lang="ru-RU" altLang="ru-RU" sz="800"/>
          </a:p>
          <a:p>
            <a:r>
              <a:rPr lang="ru-RU" altLang="ru-RU" sz="1400">
                <a:cs typeface="Times New Roman" panose="02020603050405020304" pitchFamily="18" charset="0"/>
              </a:rPr>
              <a:t>  64 200 р.                            66 000 р.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14354" name="Rectangle 66"/>
          <p:cNvSpPr>
            <a:spLocks noChangeArrowheads="1"/>
          </p:cNvSpPr>
          <p:nvPr/>
        </p:nvSpPr>
        <p:spPr bwMode="auto">
          <a:xfrm>
            <a:off x="0" y="1120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55" name="Rectangle 67"/>
          <p:cNvSpPr>
            <a:spLocks noChangeArrowheads="1"/>
          </p:cNvSpPr>
          <p:nvPr/>
        </p:nvSpPr>
        <p:spPr bwMode="auto">
          <a:xfrm>
            <a:off x="0" y="12906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56" name="Rectangle 68"/>
          <p:cNvSpPr>
            <a:spLocks noChangeArrowheads="1"/>
          </p:cNvSpPr>
          <p:nvPr/>
        </p:nvSpPr>
        <p:spPr bwMode="auto">
          <a:xfrm>
            <a:off x="1835150" y="5876925"/>
            <a:ext cx="7200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>
                <a:cs typeface="Times New Roman" panose="02020603050405020304" pitchFamily="18" charset="0"/>
              </a:rPr>
              <a:t>               </a:t>
            </a:r>
            <a:endParaRPr lang="ru-RU" altLang="ru-RU" sz="800"/>
          </a:p>
          <a:p>
            <a:r>
              <a:rPr lang="ru-RU" altLang="ru-RU" sz="1400" b="1">
                <a:cs typeface="Times New Roman" panose="02020603050405020304" pitchFamily="18" charset="0"/>
              </a:rPr>
              <a:t>TROTEC TA300          Актаком АТТ-1004       Актаком АТЕ-1034</a:t>
            </a:r>
            <a:endParaRPr lang="ru-RU" altLang="ru-RU" sz="800"/>
          </a:p>
          <a:p>
            <a:r>
              <a:rPr lang="ru-RU" altLang="ru-RU" sz="1400">
                <a:cs typeface="Times New Roman" panose="02020603050405020304" pitchFamily="18" charset="0"/>
              </a:rPr>
              <a:t>    19 900 р.                              28 998 р.                         25 608 р.   </a:t>
            </a:r>
            <a:r>
              <a:rPr lang="en-US" altLang="ru-RU" sz="1400">
                <a:cs typeface="Times New Roman" panose="02020603050405020304" pitchFamily="18" charset="0"/>
              </a:rPr>
              <a:t>                </a:t>
            </a:r>
            <a:endParaRPr lang="ru-RU" altLang="ru-RU"/>
          </a:p>
        </p:txBody>
      </p:sp>
      <p:pic>
        <p:nvPicPr>
          <p:cNvPr id="14357" name="Рисунок 14" descr="Анемометр МЕГЕОН 11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9275"/>
            <a:ext cx="1943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Рисунок 60" descr="Анемометр МЕГЕОН 11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1895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Рисунок 3" descr="Термоанемометр смарт-зонд Testo 405 i 0560 14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0713"/>
            <a:ext cx="1692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Рисунок 169" descr="Анемометр Testo 4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24175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Рисунок 170" descr="Анемометр Testo 4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Рисунок 8" descr="Термоанемометр стик-класса Testo 405-V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97200"/>
            <a:ext cx="15097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Rectangle 7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64" name="Rectangle 76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65" name="Rectangle 77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66" name="Rectangle 78"/>
          <p:cNvSpPr>
            <a:spLocks noChangeArrowheads="1"/>
          </p:cNvSpPr>
          <p:nvPr/>
        </p:nvSpPr>
        <p:spPr bwMode="auto">
          <a:xfrm>
            <a:off x="4725988" y="2420938"/>
            <a:ext cx="441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>
                <a:cs typeface="Times New Roman" panose="02020603050405020304" pitchFamily="18" charset="0"/>
              </a:rPr>
              <a:t> </a:t>
            </a:r>
            <a:r>
              <a:rPr lang="ru-RU" altLang="ru-RU" sz="1400" b="1">
                <a:cs typeface="Times New Roman" panose="02020603050405020304" pitchFamily="18" charset="0"/>
              </a:rPr>
              <a:t>МЕГЕОН</a:t>
            </a:r>
            <a:r>
              <a:rPr lang="en-US" altLang="ru-RU" sz="1400" b="1">
                <a:cs typeface="Times New Roman" panose="02020603050405020304" pitchFamily="18" charset="0"/>
              </a:rPr>
              <a:t> 11008    </a:t>
            </a:r>
            <a:r>
              <a:rPr lang="ru-RU" altLang="ru-RU" sz="1400" b="1">
                <a:cs typeface="Times New Roman" panose="02020603050405020304" pitchFamily="18" charset="0"/>
              </a:rPr>
              <a:t>МЕГЕОН</a:t>
            </a:r>
            <a:r>
              <a:rPr lang="en-US" altLang="ru-RU" sz="1400" b="1">
                <a:cs typeface="Times New Roman" panose="02020603050405020304" pitchFamily="18" charset="0"/>
              </a:rPr>
              <a:t> 11010       Testo 405 i   </a:t>
            </a:r>
            <a:endParaRPr lang="ru-RU" altLang="ru-RU" sz="800"/>
          </a:p>
          <a:p>
            <a:r>
              <a:rPr lang="en-US" altLang="ru-RU" sz="1400">
                <a:cs typeface="Times New Roman" panose="02020603050405020304" pitchFamily="18" charset="0"/>
              </a:rPr>
              <a:t>   22 069 </a:t>
            </a:r>
            <a:r>
              <a:rPr lang="ru-RU" altLang="ru-RU" sz="1400">
                <a:cs typeface="Times New Roman" panose="02020603050405020304" pitchFamily="18" charset="0"/>
              </a:rPr>
              <a:t>р</a:t>
            </a:r>
            <a:r>
              <a:rPr lang="en-US" altLang="ru-RU" sz="1400">
                <a:cs typeface="Times New Roman" panose="02020603050405020304" pitchFamily="18" charset="0"/>
              </a:rPr>
              <a:t>.    </a:t>
            </a:r>
            <a:r>
              <a:rPr lang="ru-RU" altLang="ru-RU" sz="1400">
                <a:cs typeface="Times New Roman" panose="02020603050405020304" pitchFamily="18" charset="0"/>
              </a:rPr>
              <a:t>   </a:t>
            </a:r>
            <a:r>
              <a:rPr lang="en-US" altLang="ru-RU" sz="1400">
                <a:cs typeface="Times New Roman" panose="02020603050405020304" pitchFamily="18" charset="0"/>
              </a:rPr>
              <a:t>             </a:t>
            </a:r>
            <a:r>
              <a:rPr lang="ru-RU" altLang="ru-RU" sz="1400">
                <a:cs typeface="Times New Roman" panose="02020603050405020304" pitchFamily="18" charset="0"/>
              </a:rPr>
              <a:t>24</a:t>
            </a:r>
            <a:r>
              <a:rPr lang="en-US" altLang="ru-RU" sz="1400">
                <a:cs typeface="Times New Roman" panose="02020603050405020304" pitchFamily="18" charset="0"/>
              </a:rPr>
              <a:t>   863 </a:t>
            </a:r>
            <a:r>
              <a:rPr lang="ru-RU" altLang="ru-RU" sz="1400">
                <a:cs typeface="Times New Roman" panose="02020603050405020304" pitchFamily="18" charset="0"/>
              </a:rPr>
              <a:t>р</a:t>
            </a:r>
            <a:r>
              <a:rPr lang="en-US" altLang="ru-RU" sz="1400">
                <a:cs typeface="Times New Roman" panose="02020603050405020304" pitchFamily="18" charset="0"/>
              </a:rPr>
              <a:t>.              </a:t>
            </a:r>
            <a:r>
              <a:rPr lang="ru-RU" altLang="ru-RU" sz="1400">
                <a:cs typeface="Times New Roman" panose="02020603050405020304" pitchFamily="18" charset="0"/>
              </a:rPr>
              <a:t>12</a:t>
            </a:r>
            <a:r>
              <a:rPr lang="en-US" altLang="ru-RU" sz="1400">
                <a:cs typeface="Times New Roman" panose="02020603050405020304" pitchFamily="18" charset="0"/>
              </a:rPr>
              <a:t> 900 </a:t>
            </a:r>
            <a:r>
              <a:rPr lang="ru-RU" altLang="ru-RU" sz="1400">
                <a:cs typeface="Times New Roman" panose="02020603050405020304" pitchFamily="18" charset="0"/>
              </a:rPr>
              <a:t>р</a:t>
            </a:r>
            <a:r>
              <a:rPr lang="en-US" altLang="ru-RU" sz="1400">
                <a:cs typeface="Times New Roman" panose="02020603050405020304" pitchFamily="18" charset="0"/>
              </a:rPr>
              <a:t>.</a:t>
            </a:r>
            <a:endParaRPr lang="ru-RU" altLang="ru-RU"/>
          </a:p>
        </p:txBody>
      </p:sp>
      <p:sp>
        <p:nvSpPr>
          <p:cNvPr id="14367" name="Rectangle 79"/>
          <p:cNvSpPr>
            <a:spLocks noChangeArrowheads="1"/>
          </p:cNvSpPr>
          <p:nvPr/>
        </p:nvSpPr>
        <p:spPr bwMode="auto">
          <a:xfrm>
            <a:off x="0" y="7439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68" name="Rectangle 80"/>
          <p:cNvSpPr>
            <a:spLocks noChangeArrowheads="1"/>
          </p:cNvSpPr>
          <p:nvPr/>
        </p:nvSpPr>
        <p:spPr bwMode="auto">
          <a:xfrm>
            <a:off x="0" y="9144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69" name="Rectangle 81"/>
          <p:cNvSpPr>
            <a:spLocks noChangeArrowheads="1"/>
          </p:cNvSpPr>
          <p:nvPr/>
        </p:nvSpPr>
        <p:spPr bwMode="auto">
          <a:xfrm>
            <a:off x="5291138" y="4581525"/>
            <a:ext cx="3852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>
                <a:cs typeface="Times New Roman" panose="02020603050405020304" pitchFamily="18" charset="0"/>
              </a:rPr>
              <a:t>Testo 416         Testo 425            Testo 405-V1</a:t>
            </a:r>
            <a:r>
              <a:rPr lang="en-US" altLang="ru-RU" sz="1400">
                <a:cs typeface="Times New Roman" panose="02020603050405020304" pitchFamily="18" charset="0"/>
              </a:rPr>
              <a:t>      49 900 </a:t>
            </a:r>
            <a:r>
              <a:rPr lang="ru-RU" altLang="ru-RU" sz="1400">
                <a:cs typeface="Times New Roman" panose="02020603050405020304" pitchFamily="18" charset="0"/>
              </a:rPr>
              <a:t>р</a:t>
            </a:r>
            <a:r>
              <a:rPr lang="en-US" altLang="ru-RU" sz="1400">
                <a:cs typeface="Times New Roman" panose="02020603050405020304" pitchFamily="18" charset="0"/>
              </a:rPr>
              <a:t>.             </a:t>
            </a:r>
            <a:r>
              <a:rPr lang="ru-RU" altLang="ru-RU" sz="1400">
                <a:cs typeface="Times New Roman" panose="02020603050405020304" pitchFamily="18" charset="0"/>
              </a:rPr>
              <a:t>49 900 р.              11</a:t>
            </a:r>
            <a:r>
              <a:rPr lang="en-US" altLang="ru-RU" sz="1400">
                <a:cs typeface="Times New Roman" panose="02020603050405020304" pitchFamily="18" charset="0"/>
              </a:rPr>
              <a:t> </a:t>
            </a:r>
            <a:r>
              <a:rPr lang="ru-RU" altLang="ru-RU" sz="1400">
                <a:cs typeface="Times New Roman" panose="02020603050405020304" pitchFamily="18" charset="0"/>
              </a:rPr>
              <a:t>900 р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8243887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Портативный прибор «Анемометр тепловой АТ-01»</a:t>
            </a:r>
            <a:endParaRPr lang="ru-RU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4" descr="1"/>
          <p:cNvPicPr>
            <a:picLocks noChangeAspect="1" noChangeArrowheads="1"/>
          </p:cNvPicPr>
          <p:nvPr/>
        </p:nvPicPr>
        <p:blipFill>
          <a:blip r:embed="rId2">
            <a:lum bright="8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29289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67175" y="1916113"/>
          <a:ext cx="4854575" cy="4480560"/>
        </p:xfrm>
        <a:graphic>
          <a:graphicData uri="http://schemas.openxmlformats.org/drawingml/2006/table">
            <a:tbl>
              <a:tblPr/>
              <a:tblGrid>
                <a:gridCol w="3138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6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измерения скорости воздушного потока, м/с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0,1 - 25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измерения температуры, °С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-20 - +100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Разрешающая способность скорости потока, м/с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Разрешающая способность температуры, °С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Погрешность измерения скорости воздушного потока, м/с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±(0,05+0,05·V), V - скорость потока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погрешность измерения температуры, °С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Интерфейс связи с компьютером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mini-USB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Напряжение питания, 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 типа «Крона» 9В (1 шт.), или через USB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 шнура выносного зонда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Габаритные размеры, мм, не более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160×85×25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(с батарей типа «Крона»), 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5408" name="Rectangle 6"/>
          <p:cNvSpPr>
            <a:spLocks noChangeArrowheads="1"/>
          </p:cNvSpPr>
          <p:nvPr/>
        </p:nvSpPr>
        <p:spPr bwMode="auto">
          <a:xfrm>
            <a:off x="4572000" y="1412875"/>
            <a:ext cx="435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4B3E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altLang="ru-RU" b="1" i="1">
              <a:solidFill>
                <a:srgbClr val="4B3E21"/>
              </a:solidFill>
              <a:latin typeface="Arial" panose="020B0604020202020204" pitchFamily="34" charset="0"/>
            </a:endParaRPr>
          </a:p>
        </p:txBody>
      </p:sp>
      <p:sp>
        <p:nvSpPr>
          <p:cNvPr id="15409" name="Rectangle 7"/>
          <p:cNvSpPr>
            <a:spLocks noChangeArrowheads="1"/>
          </p:cNvSpPr>
          <p:nvPr/>
        </p:nvSpPr>
        <p:spPr bwMode="auto">
          <a:xfrm>
            <a:off x="971550" y="5300663"/>
            <a:ext cx="2952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i="1">
                <a:latin typeface="Arial" panose="020B0604020202020204" pitchFamily="34" charset="0"/>
                <a:cs typeface="Times New Roman" panose="02020603050405020304" pitchFamily="18" charset="0"/>
              </a:rPr>
              <a:t>Принципиальная схема прибора </a:t>
            </a:r>
            <a:r>
              <a:rPr lang="ru-RU" altLang="ru-RU" sz="1600" b="1" i="1">
                <a:latin typeface="Arial" panose="020B0604020202020204" pitchFamily="34" charset="0"/>
              </a:rPr>
              <a:t>«Анемометр тепловой АТ-01»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G_20210501_170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20713"/>
            <a:ext cx="32400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399088" y="3068638"/>
            <a:ext cx="3744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>
                <a:latin typeface="Arial" panose="020B0604020202020204" pitchFamily="34" charset="0"/>
              </a:rPr>
              <a:t>Комплектующие прибора «Анемометр тепловой АТ-01»</a:t>
            </a:r>
          </a:p>
        </p:txBody>
      </p:sp>
      <p:pic>
        <p:nvPicPr>
          <p:cNvPr id="16388" name="Picture 6" descr="48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280828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IMG_20210501_173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r="20740"/>
          <a:stretch>
            <a:fillRect/>
          </a:stretch>
        </p:blipFill>
        <p:spPr bwMode="auto">
          <a:xfrm>
            <a:off x="1979613" y="3500438"/>
            <a:ext cx="24479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IMG_20210530_1501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r="5952"/>
          <a:stretch>
            <a:fillRect/>
          </a:stretch>
        </p:blipFill>
        <p:spPr bwMode="auto">
          <a:xfrm>
            <a:off x="4859338" y="3716338"/>
            <a:ext cx="27368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1692275" y="6237288"/>
            <a:ext cx="6221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>
                <a:latin typeface="Arial" panose="020B0604020202020204" pitchFamily="34" charset="0"/>
                <a:cs typeface="Times New Roman" panose="02020603050405020304" pitchFamily="18" charset="0"/>
              </a:rPr>
              <a:t>Испытания прибора </a:t>
            </a:r>
            <a:r>
              <a:rPr lang="ru-RU" altLang="ru-RU" b="1" i="1">
                <a:latin typeface="Arial" panose="020B0604020202020204" pitchFamily="34" charset="0"/>
              </a:rPr>
              <a:t>«Анемометр тепловой АТ-01»</a:t>
            </a:r>
          </a:p>
        </p:txBody>
      </p:sp>
      <p:sp>
        <p:nvSpPr>
          <p:cNvPr id="16393" name="Прямоугольник 11"/>
          <p:cNvSpPr>
            <a:spLocks noChangeArrowheads="1"/>
          </p:cNvSpPr>
          <p:nvPr/>
        </p:nvSpPr>
        <p:spPr bwMode="auto">
          <a:xfrm>
            <a:off x="1116013" y="2781300"/>
            <a:ext cx="3743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>
                <a:latin typeface="Arial" panose="020B0604020202020204" pitchFamily="34" charset="0"/>
              </a:rPr>
              <a:t>Модульный термоанемометр CG-Anem-1v1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8243887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Портативный прибор «Анемометр тепловой АТ-01»</a:t>
            </a:r>
            <a:endParaRPr lang="ru-RU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8027987" cy="77787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Датчики определения качества воздуха</a:t>
            </a:r>
            <a:endParaRPr lang="ru-RU" sz="3200" b="1" dirty="0"/>
          </a:p>
        </p:txBody>
      </p:sp>
      <p:pic>
        <p:nvPicPr>
          <p:cNvPr id="17411" name="Рисунок 1" descr="https://ixbt.online/live/images/original/01/65/94/2020/06/14/b9230af244.jpg?w=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39814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https://imgprx.livejournal.net/d588a5875f4d059353ed6a3ba8a41a1f5a8f97f2/Wdml8oRpmMibeg6w0zCCSJ-fqMw1k_uk99jexwHkeL8rFX1KVZtIhGlB5e5EyR_JKXsH5iO-TrshyRp-IRND-vzvi8N-kuq45-1hbBSCxAWpnUX0U-Zb3Mfe46kk2k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9243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0" y="2333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1403350" y="5373688"/>
            <a:ext cx="72723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19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Основными показателями датчиков определения качества воздуха, наряду с температурой и влажностью, является концентрация CO</a:t>
            </a:r>
            <a:r>
              <a:rPr lang="ru-RU" altLang="ru-RU" sz="2000" b="1" i="1" baseline="-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000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ru-RU" sz="2000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TVOC</a:t>
            </a:r>
            <a:r>
              <a:rPr lang="ru-RU" altLang="ru-RU" sz="2000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altLang="ru-RU" sz="20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8027987" cy="777875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Датчики определения качества воздуха</a:t>
            </a:r>
            <a:endParaRPr lang="ru-RU" sz="3200" b="1" dirty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2333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8438" name="Picture 8" descr="http://antaroom.ru/images/CO2_konzentr_v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92150"/>
            <a:ext cx="59055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1042988" y="6237288"/>
            <a:ext cx="7921625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Концентрация СО</a:t>
            </a:r>
            <a:r>
              <a:rPr lang="ru-RU" altLang="ru-RU" b="1" i="1" baseline="-30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b="1" i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и его влияние на самочувствие и здоровье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1716</TotalTime>
  <Words>1022</Words>
  <Application>Microsoft Office PowerPoint</Application>
  <PresentationFormat>Экран (4:3)</PresentationFormat>
  <Paragraphs>189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Презентация PowerPoint</vt:lpstr>
      <vt:lpstr>Постановка задачи</vt:lpstr>
      <vt:lpstr>Цель работы</vt:lpstr>
      <vt:lpstr>Основные виды анемометров</vt:lpstr>
      <vt:lpstr>Современные термоанемометры и их цены</vt:lpstr>
      <vt:lpstr>Портативный прибор «Анемометр тепловой АТ-01»</vt:lpstr>
      <vt:lpstr>Портативный прибор «Анемометр тепловой АТ-01»</vt:lpstr>
      <vt:lpstr>Датчики определения качества воздуха</vt:lpstr>
      <vt:lpstr>Датчики определения качества воздуха</vt:lpstr>
      <vt:lpstr>Датчики определения качества воздуха</vt:lpstr>
      <vt:lpstr>Лучшие датчики качества воздух и их цены</vt:lpstr>
      <vt:lpstr>Портативный прибор «Индикатор качества воздуха ИКВ-01»</vt:lpstr>
      <vt:lpstr>Портативный прибор «Индикатор качества воздуха ИКВ-01»</vt:lpstr>
      <vt:lpstr>Портативный прибор «Индикатор качества воздуха ИКВ-01»</vt:lpstr>
      <vt:lpstr>Портативный прибор «Индикатор качества воздуха ИКВ-01»</vt:lpstr>
      <vt:lpstr>Современное состояние проекта</vt:lpstr>
      <vt:lpstr>Основные итоги и результаты</vt:lpstr>
      <vt:lpstr>Основные итоги и результаты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построения бизнес – плана Организация производства станков серии «ТНТ»</dc:title>
  <dc:creator>марина</dc:creator>
  <cp:lastModifiedBy>Китай Ш.Д.</cp:lastModifiedBy>
  <cp:revision>187</cp:revision>
  <dcterms:created xsi:type="dcterms:W3CDTF">2014-11-14T08:40:28Z</dcterms:created>
  <dcterms:modified xsi:type="dcterms:W3CDTF">2023-05-07T11:45:56Z</dcterms:modified>
</cp:coreProperties>
</file>