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9" r:id="rId3"/>
    <p:sldId id="260" r:id="rId4"/>
    <p:sldId id="262" r:id="rId5"/>
    <p:sldId id="257" r:id="rId6"/>
    <p:sldId id="261" r:id="rId7"/>
    <p:sldId id="25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8T15:01:50.149"/>
    </inkml:context>
    <inkml:brush xml:id="br0">
      <inkml:brushProperty name="width" value="0.35" units="cm"/>
      <inkml:brushProperty name="height" value="0.35" units="cm"/>
      <inkml:brushProperty name="color" value="#FFFFFF"/>
    </inkml:brush>
  </inkml:definitions>
  <inkml:trace contextRef="#ctx0" brushRef="#br0">2985 99 24575,'-7'-1'0,"1"0"0,0-1 0,0 1 0,0-1 0,0-1 0,0 1 0,0-1 0,1 0 0,-1-1 0,-8-7 0,6 6 0,0 0 0,1 0 0,-2 1 0,-13-6 0,-24-1 0,0 2 0,-1 2 0,0 2 0,0 2 0,-49 3 0,-57-2 0,-119 5 0,230 2 0,-65 17 0,12-2 0,52-12 0,4-1 0,-1-1 0,-46 0 0,-520-7 0,594 0 0,0-1 0,-1 0 0,1-1 0,1 0 0,-1 0 0,-14-7 0,12 4 0,0 1 0,-1 1 0,-27-5 0,-43-2 0,40 4 0,-65-2 0,-493 10 0,585 2-79,18 3 276,27 5-1680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8T15:01:51.949"/>
    </inkml:context>
    <inkml:brush xml:id="br0">
      <inkml:brushProperty name="width" value="0.35" units="cm"/>
      <inkml:brushProperty name="height" value="0.35" units="cm"/>
      <inkml:brushProperty name="color" value="#FFFFFF"/>
    </inkml:brush>
  </inkml:definitions>
  <inkml:trace contextRef="#ctx0" brushRef="#br0">1 267 24575,'27'-1'0,"0"-2"0,26-6 0,48-3 0,16 12 0,-64 2 0,0-3 0,103-14 0,-100 8 0,0 1 0,0 4 0,72 5 0,-15 0 0,-99-3 0,1 0 0,-1-1 0,0-1 0,0 0 0,0 0 0,0-2 0,-1 0 0,1 0 0,-1-1 0,0-1 0,0 0 0,0-1 0,-1 0 0,11-10 0,30-14 0,-42 26 0,-1 0 0,0-1 0,0-1 0,0 0 0,10-10 0,-13 10 0,0 0 0,0 1 0,0 0 0,1 0 0,0 1 0,0-1 0,1 2 0,-1-1 0,1 1 0,0 1 0,0-1 0,0 2 0,0-1 0,1 1 0,-1 1 0,1-1 0,0 2 0,-1-1 0,1 1 0,-1 1 0,1 0 0,0 0 0,12 4 0,-22-5 0,0 0 0,0 0 0,1 0 0,-1 0 0,0 0 0,0 0 0,0 0 0,1 0 0,-1 0 0,0 0 0,0 0 0,1 0 0,-1 0 0,0 0 0,0 0 0,1 0 0,-1 0 0,0 0 0,0 0 0,0 0 0,1 0 0,-1 1 0,0-1 0,0 0 0,0 0 0,0 0 0,1 0 0,-1 0 0,0 1 0,0-1 0,0 0 0,0 0 0,0 0 0,0 1 0,1-1 0,-1 0 0,0 0 0,0 0 0,0 1 0,0-1 0,0 0 0,0 0 0,0 1 0,0-1 0,0 0 0,0 0 0,0 1 0,0-1 0,0 0 0,0 0 0,0 0 0,0 1 0,0-1 0,-1 0 0,-15 6 0,-25-2 0,-6-1 0,0 3 0,1 1 0,0 2 0,-50 17 0,88-23 0,0 1 0,0 0 0,1 0 0,0 0 0,-11 9 0,12-8 0,0-1 0,0 0 0,0 0 0,-1 0 0,1-1 0,-1 0 0,0 0 0,-10 2 0,-59 6-1365</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27E5B1D-59E0-46F8-9ECD-1D46A9257C73}" type="datetimeFigureOut">
              <a:rPr lang="ru-RU" smtClean="0"/>
              <a:t>13.03.2023</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77CBA3DD-7101-475A-BBE4-37E46AC394F5}"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6510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27E5B1D-59E0-46F8-9ECD-1D46A9257C73}" type="datetimeFigureOut">
              <a:rPr lang="ru-RU" smtClean="0"/>
              <a:t>13.03.2023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CBA3DD-7101-475A-BBE4-37E46AC394F5}" type="slidenum">
              <a:rPr lang="ru-RU" smtClean="0"/>
              <a:t>‹#›</a:t>
            </a:fld>
            <a:endParaRPr lang="ru-RU"/>
          </a:p>
        </p:txBody>
      </p:sp>
    </p:spTree>
    <p:extLst>
      <p:ext uri="{BB962C8B-B14F-4D97-AF65-F5344CB8AC3E}">
        <p14:creationId xmlns:p14="http://schemas.microsoft.com/office/powerpoint/2010/main" val="3537683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27E5B1D-59E0-46F8-9ECD-1D46A9257C73}" type="datetimeFigureOut">
              <a:rPr lang="ru-RU" smtClean="0"/>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CBA3DD-7101-475A-BBE4-37E46AC394F5}"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5465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27E5B1D-59E0-46F8-9ECD-1D46A9257C73}" type="datetimeFigureOut">
              <a:rPr lang="ru-RU" smtClean="0"/>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CBA3DD-7101-475A-BBE4-37E46AC394F5}"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8576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27E5B1D-59E0-46F8-9ECD-1D46A9257C73}" type="datetimeFigureOut">
              <a:rPr lang="ru-RU" smtClean="0"/>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CBA3DD-7101-475A-BBE4-37E46AC394F5}" type="slidenum">
              <a:rPr lang="ru-RU" smtClean="0"/>
              <a:t>‹#›</a:t>
            </a:fld>
            <a:endParaRPr lang="ru-RU"/>
          </a:p>
        </p:txBody>
      </p:sp>
    </p:spTree>
    <p:extLst>
      <p:ext uri="{BB962C8B-B14F-4D97-AF65-F5344CB8AC3E}">
        <p14:creationId xmlns:p14="http://schemas.microsoft.com/office/powerpoint/2010/main" val="2697804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27E5B1D-59E0-46F8-9ECD-1D46A9257C73}" type="datetimeFigureOut">
              <a:rPr lang="ru-RU" smtClean="0"/>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CBA3DD-7101-475A-BBE4-37E46AC394F5}"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0805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27E5B1D-59E0-46F8-9ECD-1D46A9257C73}" type="datetimeFigureOut">
              <a:rPr lang="ru-RU" smtClean="0"/>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CBA3DD-7101-475A-BBE4-37E46AC394F5}"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9369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27E5B1D-59E0-46F8-9ECD-1D46A9257C73}" type="datetimeFigureOut">
              <a:rPr lang="ru-RU" smtClean="0"/>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CBA3DD-7101-475A-BBE4-37E46AC394F5}"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025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27E5B1D-59E0-46F8-9ECD-1D46A9257C73}" type="datetimeFigureOut">
              <a:rPr lang="ru-RU" smtClean="0"/>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CBA3DD-7101-475A-BBE4-37E46AC394F5}"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1861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27E5B1D-59E0-46F8-9ECD-1D46A9257C73}" type="datetimeFigureOut">
              <a:rPr lang="ru-RU" smtClean="0"/>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CBA3DD-7101-475A-BBE4-37E46AC394F5}" type="slidenum">
              <a:rPr lang="ru-RU" smtClean="0"/>
              <a:t>‹#›</a:t>
            </a:fld>
            <a:endParaRPr lang="ru-RU"/>
          </a:p>
        </p:txBody>
      </p:sp>
    </p:spTree>
    <p:extLst>
      <p:ext uri="{BB962C8B-B14F-4D97-AF65-F5344CB8AC3E}">
        <p14:creationId xmlns:p14="http://schemas.microsoft.com/office/powerpoint/2010/main" val="32636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27E5B1D-59E0-46F8-9ECD-1D46A9257C73}" type="datetimeFigureOut">
              <a:rPr lang="ru-RU" smtClean="0"/>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CBA3DD-7101-475A-BBE4-37E46AC394F5}"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3793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27E5B1D-59E0-46F8-9ECD-1D46A9257C73}" type="datetimeFigureOut">
              <a:rPr lang="ru-RU" smtClean="0"/>
              <a:t>13.03.2023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CBA3DD-7101-475A-BBE4-37E46AC394F5}" type="slidenum">
              <a:rPr lang="ru-RU" smtClean="0"/>
              <a:t>‹#›</a:t>
            </a:fld>
            <a:endParaRPr lang="ru-RU"/>
          </a:p>
        </p:txBody>
      </p:sp>
    </p:spTree>
    <p:extLst>
      <p:ext uri="{BB962C8B-B14F-4D97-AF65-F5344CB8AC3E}">
        <p14:creationId xmlns:p14="http://schemas.microsoft.com/office/powerpoint/2010/main" val="422972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27E5B1D-59E0-46F8-9ECD-1D46A9257C73}" type="datetimeFigureOut">
              <a:rPr lang="ru-RU" smtClean="0"/>
              <a:t>13.03.2023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7CBA3DD-7101-475A-BBE4-37E46AC394F5}"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496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27E5B1D-59E0-46F8-9ECD-1D46A9257C73}" type="datetimeFigureOut">
              <a:rPr lang="ru-RU" smtClean="0"/>
              <a:t>13.03.2023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7CBA3DD-7101-475A-BBE4-37E46AC394F5}"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168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E5B1D-59E0-46F8-9ECD-1D46A9257C73}" type="datetimeFigureOut">
              <a:rPr lang="ru-RU" smtClean="0"/>
              <a:t>13.03.2023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7CBA3DD-7101-475A-BBE4-37E46AC394F5}" type="slidenum">
              <a:rPr lang="ru-RU" smtClean="0"/>
              <a:t>‹#›</a:t>
            </a:fld>
            <a:endParaRPr lang="ru-RU"/>
          </a:p>
        </p:txBody>
      </p:sp>
    </p:spTree>
    <p:extLst>
      <p:ext uri="{BB962C8B-B14F-4D97-AF65-F5344CB8AC3E}">
        <p14:creationId xmlns:p14="http://schemas.microsoft.com/office/powerpoint/2010/main" val="1759857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27E5B1D-59E0-46F8-9ECD-1D46A9257C73}" type="datetimeFigureOut">
              <a:rPr lang="ru-RU" smtClean="0"/>
              <a:t>13.03.2023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CBA3DD-7101-475A-BBE4-37E46AC394F5}"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057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27E5B1D-59E0-46F8-9ECD-1D46A9257C73}" type="datetimeFigureOut">
              <a:rPr lang="ru-RU" smtClean="0"/>
              <a:t>13.03.2023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CBA3DD-7101-475A-BBE4-37E46AC394F5}" type="slidenum">
              <a:rPr lang="ru-RU" smtClean="0"/>
              <a:t>‹#›</a:t>
            </a:fld>
            <a:endParaRPr lang="ru-RU"/>
          </a:p>
        </p:txBody>
      </p:sp>
    </p:spTree>
    <p:extLst>
      <p:ext uri="{BB962C8B-B14F-4D97-AF65-F5344CB8AC3E}">
        <p14:creationId xmlns:p14="http://schemas.microsoft.com/office/powerpoint/2010/main" val="1707105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27E5B1D-59E0-46F8-9ECD-1D46A9257C73}" type="datetimeFigureOut">
              <a:rPr lang="ru-RU" smtClean="0"/>
              <a:t>13.03.2023</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CBA3DD-7101-475A-BBE4-37E46AC394F5}" type="slidenum">
              <a:rPr lang="ru-RU" smtClean="0"/>
              <a:t>‹#›</a:t>
            </a:fld>
            <a:endParaRPr lang="ru-RU"/>
          </a:p>
        </p:txBody>
      </p:sp>
    </p:spTree>
    <p:extLst>
      <p:ext uri="{BB962C8B-B14F-4D97-AF65-F5344CB8AC3E}">
        <p14:creationId xmlns:p14="http://schemas.microsoft.com/office/powerpoint/2010/main" val="221547423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customXml" Target="../ink/ink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C699CF-6144-FDEF-05B8-D7E4793EEEF4}"/>
              </a:ext>
            </a:extLst>
          </p:cNvPr>
          <p:cNvSpPr txBox="1"/>
          <p:nvPr/>
        </p:nvSpPr>
        <p:spPr>
          <a:xfrm>
            <a:off x="1288869" y="1314993"/>
            <a:ext cx="8220891" cy="2308324"/>
          </a:xfrm>
          <a:prstGeom prst="rect">
            <a:avLst/>
          </a:prstGeom>
          <a:noFill/>
        </p:spPr>
        <p:txBody>
          <a:bodyPr wrap="square" rtlCol="0">
            <a:spAutoFit/>
          </a:bodyPr>
          <a:lstStyle/>
          <a:p>
            <a:r>
              <a:rPr lang="ru-RU" sz="7200" dirty="0"/>
              <a:t>Простой детектор проводки</a:t>
            </a:r>
          </a:p>
        </p:txBody>
      </p:sp>
      <p:sp>
        <p:nvSpPr>
          <p:cNvPr id="3" name="TextBox 2">
            <a:extLst>
              <a:ext uri="{FF2B5EF4-FFF2-40B4-BE49-F238E27FC236}">
                <a16:creationId xmlns:a16="http://schemas.microsoft.com/office/drawing/2014/main" id="{3FB084FF-E409-BF9A-E721-53696A9282BF}"/>
              </a:ext>
            </a:extLst>
          </p:cNvPr>
          <p:cNvSpPr txBox="1"/>
          <p:nvPr/>
        </p:nvSpPr>
        <p:spPr>
          <a:xfrm>
            <a:off x="1115568" y="5230368"/>
            <a:ext cx="2770632" cy="923330"/>
          </a:xfrm>
          <a:prstGeom prst="rect">
            <a:avLst/>
          </a:prstGeom>
          <a:noFill/>
        </p:spPr>
        <p:txBody>
          <a:bodyPr wrap="square" rtlCol="0">
            <a:spAutoFit/>
          </a:bodyPr>
          <a:lstStyle/>
          <a:p>
            <a:r>
              <a:rPr lang="ru-RU" dirty="0"/>
              <a:t>Выполнил: </a:t>
            </a:r>
          </a:p>
          <a:p>
            <a:r>
              <a:rPr lang="ru-RU" dirty="0"/>
              <a:t>Студент группы ПС-205 Волков М.А</a:t>
            </a:r>
          </a:p>
        </p:txBody>
      </p:sp>
    </p:spTree>
    <p:extLst>
      <p:ext uri="{BB962C8B-B14F-4D97-AF65-F5344CB8AC3E}">
        <p14:creationId xmlns:p14="http://schemas.microsoft.com/office/powerpoint/2010/main" val="59193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AEFD54-9836-C0F4-991C-8A05888047CF}"/>
              </a:ext>
            </a:extLst>
          </p:cNvPr>
          <p:cNvSpPr txBox="1"/>
          <p:nvPr/>
        </p:nvSpPr>
        <p:spPr>
          <a:xfrm>
            <a:off x="1915886" y="2142309"/>
            <a:ext cx="8360228" cy="1846659"/>
          </a:xfrm>
          <a:prstGeom prst="rect">
            <a:avLst/>
          </a:prstGeom>
          <a:noFill/>
        </p:spPr>
        <p:txBody>
          <a:bodyPr wrap="square" rtlCol="0">
            <a:spAutoFit/>
          </a:bodyPr>
          <a:lstStyle/>
          <a:p>
            <a:r>
              <a:rPr lang="ru-RU" sz="6000" dirty="0"/>
              <a:t>Цель работы: </a:t>
            </a:r>
            <a:r>
              <a:rPr lang="ru-RU" sz="5400" dirty="0"/>
              <a:t>сделать детектор проводки</a:t>
            </a:r>
            <a:r>
              <a:rPr lang="ru-RU" sz="1400" dirty="0"/>
              <a:t> </a:t>
            </a:r>
            <a:endParaRPr lang="ru-RU" dirty="0"/>
          </a:p>
        </p:txBody>
      </p:sp>
    </p:spTree>
    <p:extLst>
      <p:ext uri="{BB962C8B-B14F-4D97-AF65-F5344CB8AC3E}">
        <p14:creationId xmlns:p14="http://schemas.microsoft.com/office/powerpoint/2010/main" val="1977163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61443E-B524-D70D-C0E0-4AD5D2320CC7}"/>
              </a:ext>
            </a:extLst>
          </p:cNvPr>
          <p:cNvSpPr txBox="1"/>
          <p:nvPr/>
        </p:nvSpPr>
        <p:spPr>
          <a:xfrm>
            <a:off x="476873" y="922728"/>
            <a:ext cx="4963885" cy="923330"/>
          </a:xfrm>
          <a:prstGeom prst="rect">
            <a:avLst/>
          </a:prstGeom>
          <a:noFill/>
        </p:spPr>
        <p:txBody>
          <a:bodyPr wrap="square" rtlCol="0">
            <a:spAutoFit/>
          </a:bodyPr>
          <a:lstStyle/>
          <a:p>
            <a:r>
              <a:rPr lang="ru-RU" sz="5400" dirty="0"/>
              <a:t>Схема прибора</a:t>
            </a:r>
          </a:p>
        </p:txBody>
      </p:sp>
      <p:pic>
        <p:nvPicPr>
          <p:cNvPr id="4" name="Picture 2">
            <a:extLst>
              <a:ext uri="{FF2B5EF4-FFF2-40B4-BE49-F238E27FC236}">
                <a16:creationId xmlns:a16="http://schemas.microsoft.com/office/drawing/2014/main" id="{FD5F5E3D-93BF-0F40-C8CB-C37D16089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73" y="1806731"/>
            <a:ext cx="4345577" cy="32445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9645CD4-354B-9090-D465-EBD04EDE4469}"/>
              </a:ext>
            </a:extLst>
          </p:cNvPr>
          <p:cNvSpPr txBox="1"/>
          <p:nvPr/>
        </p:nvSpPr>
        <p:spPr>
          <a:xfrm>
            <a:off x="4885509" y="1889220"/>
            <a:ext cx="3239588" cy="2862322"/>
          </a:xfrm>
          <a:prstGeom prst="rect">
            <a:avLst/>
          </a:prstGeom>
          <a:noFill/>
        </p:spPr>
        <p:txBody>
          <a:bodyPr wrap="square" rtlCol="0">
            <a:spAutoFit/>
          </a:bodyPr>
          <a:lstStyle/>
          <a:p>
            <a:r>
              <a:rPr lang="ru-RU" dirty="0"/>
              <a:t>Для сборки схемы понадобятся:</a:t>
            </a:r>
          </a:p>
          <a:p>
            <a:r>
              <a:rPr lang="ru-RU" dirty="0"/>
              <a:t>• 3 Транзистора марки </a:t>
            </a:r>
            <a:r>
              <a:rPr lang="en-US" dirty="0"/>
              <a:t>BC547</a:t>
            </a:r>
          </a:p>
          <a:p>
            <a:r>
              <a:rPr lang="ru-RU" dirty="0"/>
              <a:t>•</a:t>
            </a:r>
            <a:r>
              <a:rPr lang="en-US" dirty="0"/>
              <a:t> </a:t>
            </a:r>
            <a:r>
              <a:rPr lang="ru-RU" dirty="0"/>
              <a:t>Красный светодиод</a:t>
            </a:r>
          </a:p>
          <a:p>
            <a:r>
              <a:rPr lang="ru-RU" dirty="0"/>
              <a:t>• Тактовая кнопка</a:t>
            </a:r>
          </a:p>
          <a:p>
            <a:r>
              <a:rPr lang="ru-RU" dirty="0"/>
              <a:t>• Резисторы сопротивлением:</a:t>
            </a:r>
          </a:p>
          <a:p>
            <a:r>
              <a:rPr lang="ru-RU" dirty="0"/>
              <a:t>	- 1 МОм</a:t>
            </a:r>
          </a:p>
          <a:p>
            <a:r>
              <a:rPr lang="ru-RU" dirty="0"/>
              <a:t>	- 1 КОм</a:t>
            </a:r>
          </a:p>
          <a:p>
            <a:r>
              <a:rPr lang="ru-RU" dirty="0"/>
              <a:t>	- 100 КОм</a:t>
            </a:r>
          </a:p>
          <a:p>
            <a:r>
              <a:rPr lang="ru-RU" dirty="0"/>
              <a:t>	- 680 КОм</a:t>
            </a:r>
          </a:p>
          <a:p>
            <a:r>
              <a:rPr lang="ru-RU" dirty="0"/>
              <a:t>• Антенна</a:t>
            </a:r>
          </a:p>
        </p:txBody>
      </p:sp>
      <p:pic>
        <p:nvPicPr>
          <p:cNvPr id="7" name="Рисунок 6">
            <a:extLst>
              <a:ext uri="{FF2B5EF4-FFF2-40B4-BE49-F238E27FC236}">
                <a16:creationId xmlns:a16="http://schemas.microsoft.com/office/drawing/2014/main" id="{0AC56245-2A05-3406-77D2-3889CEF50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097" y="1384393"/>
            <a:ext cx="3285227" cy="4380302"/>
          </a:xfrm>
          <a:prstGeom prst="rect">
            <a:avLst/>
          </a:prstGeom>
        </p:spPr>
      </p:pic>
    </p:spTree>
    <p:extLst>
      <p:ext uri="{BB962C8B-B14F-4D97-AF65-F5344CB8AC3E}">
        <p14:creationId xmlns:p14="http://schemas.microsoft.com/office/powerpoint/2010/main" val="4212453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23762CA-6A7C-D893-1FC6-36007688C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9680" y="721722"/>
            <a:ext cx="4060916" cy="5414555"/>
          </a:xfrm>
          <a:prstGeom prst="rect">
            <a:avLst/>
          </a:prstGeom>
        </p:spPr>
      </p:pic>
      <p:pic>
        <p:nvPicPr>
          <p:cNvPr id="7" name="Picture 2">
            <a:extLst>
              <a:ext uri="{FF2B5EF4-FFF2-40B4-BE49-F238E27FC236}">
                <a16:creationId xmlns:a16="http://schemas.microsoft.com/office/drawing/2014/main" id="{A0FDC18D-314B-F90A-47A3-B6C88B16A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862" y="2559135"/>
            <a:ext cx="3335383" cy="33353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800F62B-2664-E6E3-7C63-3DCE830D41F0}"/>
              </a:ext>
            </a:extLst>
          </p:cNvPr>
          <p:cNvSpPr txBox="1"/>
          <p:nvPr/>
        </p:nvSpPr>
        <p:spPr>
          <a:xfrm>
            <a:off x="696686" y="804809"/>
            <a:ext cx="3718559" cy="1754326"/>
          </a:xfrm>
          <a:prstGeom prst="rect">
            <a:avLst/>
          </a:prstGeom>
          <a:noFill/>
        </p:spPr>
        <p:txBody>
          <a:bodyPr wrap="square" rtlCol="0">
            <a:spAutoFit/>
          </a:bodyPr>
          <a:lstStyle/>
          <a:p>
            <a:r>
              <a:rPr lang="ru-RU" sz="5400" dirty="0"/>
              <a:t>Монтажная схема</a:t>
            </a:r>
          </a:p>
        </p:txBody>
      </p:sp>
    </p:spTree>
    <p:extLst>
      <p:ext uri="{BB962C8B-B14F-4D97-AF65-F5344CB8AC3E}">
        <p14:creationId xmlns:p14="http://schemas.microsoft.com/office/powerpoint/2010/main" val="883419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a:extLst>
              <a:ext uri="{FF2B5EF4-FFF2-40B4-BE49-F238E27FC236}">
                <a16:creationId xmlns:a16="http://schemas.microsoft.com/office/drawing/2014/main" id="{E6F8219D-B26B-B9B7-D26D-A5D582D5654E}"/>
              </a:ext>
            </a:extLst>
          </p:cNvPr>
          <p:cNvGrpSpPr/>
          <p:nvPr/>
        </p:nvGrpSpPr>
        <p:grpSpPr>
          <a:xfrm>
            <a:off x="10168166" y="4310246"/>
            <a:ext cx="1074600" cy="122400"/>
            <a:chOff x="7154863" y="5181103"/>
            <a:chExt cx="1074600" cy="122400"/>
          </a:xfrm>
        </p:grpSpPr>
        <mc:AlternateContent xmlns:mc="http://schemas.openxmlformats.org/markup-compatibility/2006" xmlns:p14="http://schemas.microsoft.com/office/powerpoint/2010/main">
          <mc:Choice Requires="p14">
            <p:contentPart p14:bwMode="auto" r:id="rId2">
              <p14:nvContentPartPr>
                <p14:cNvPr id="7" name="Рукописный ввод 6">
                  <a:extLst>
                    <a:ext uri="{FF2B5EF4-FFF2-40B4-BE49-F238E27FC236}">
                      <a16:creationId xmlns:a16="http://schemas.microsoft.com/office/drawing/2014/main" id="{C4B6741C-4588-1C34-0B42-24FB91598645}"/>
                    </a:ext>
                  </a:extLst>
                </p14:cNvPr>
                <p14:cNvContentPartPr/>
                <p14:nvPr/>
              </p14:nvContentPartPr>
              <p14:xfrm>
                <a:off x="7154863" y="5267503"/>
                <a:ext cx="1074600" cy="36000"/>
              </p14:xfrm>
            </p:contentPart>
          </mc:Choice>
          <mc:Fallback xmlns="">
            <p:pic>
              <p:nvPicPr>
                <p:cNvPr id="7" name="Рукописный ввод 6">
                  <a:extLst>
                    <a:ext uri="{FF2B5EF4-FFF2-40B4-BE49-F238E27FC236}">
                      <a16:creationId xmlns:a16="http://schemas.microsoft.com/office/drawing/2014/main" id="{C4B6741C-4588-1C34-0B42-24FB91598645}"/>
                    </a:ext>
                  </a:extLst>
                </p:cNvPr>
                <p:cNvPicPr/>
                <p:nvPr/>
              </p:nvPicPr>
              <p:blipFill>
                <a:blip r:embed="rId4"/>
                <a:stretch>
                  <a:fillRect/>
                </a:stretch>
              </p:blipFill>
              <p:spPr>
                <a:xfrm>
                  <a:off x="7092223" y="5204503"/>
                  <a:ext cx="1200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Рукописный ввод 7">
                  <a:extLst>
                    <a:ext uri="{FF2B5EF4-FFF2-40B4-BE49-F238E27FC236}">
                      <a16:creationId xmlns:a16="http://schemas.microsoft.com/office/drawing/2014/main" id="{55C8FD2B-698A-AB75-F303-144C91A8FDDF}"/>
                    </a:ext>
                  </a:extLst>
                </p14:cNvPr>
                <p14:cNvContentPartPr/>
                <p14:nvPr/>
              </p14:nvContentPartPr>
              <p14:xfrm>
                <a:off x="7253863" y="5181103"/>
                <a:ext cx="563040" cy="96480"/>
              </p14:xfrm>
            </p:contentPart>
          </mc:Choice>
          <mc:Fallback xmlns="">
            <p:pic>
              <p:nvPicPr>
                <p:cNvPr id="8" name="Рукописный ввод 7">
                  <a:extLst>
                    <a:ext uri="{FF2B5EF4-FFF2-40B4-BE49-F238E27FC236}">
                      <a16:creationId xmlns:a16="http://schemas.microsoft.com/office/drawing/2014/main" id="{55C8FD2B-698A-AB75-F303-144C91A8FDDF}"/>
                    </a:ext>
                  </a:extLst>
                </p:cNvPr>
                <p:cNvPicPr/>
                <p:nvPr/>
              </p:nvPicPr>
              <p:blipFill>
                <a:blip r:embed="rId6"/>
                <a:stretch>
                  <a:fillRect/>
                </a:stretch>
              </p:blipFill>
              <p:spPr>
                <a:xfrm>
                  <a:off x="7191223" y="5118103"/>
                  <a:ext cx="688680" cy="222120"/>
                </a:xfrm>
                <a:prstGeom prst="rect">
                  <a:avLst/>
                </a:prstGeom>
              </p:spPr>
            </p:pic>
          </mc:Fallback>
        </mc:AlternateContent>
      </p:grpSp>
      <p:sp>
        <p:nvSpPr>
          <p:cNvPr id="11" name="TextBox 10">
            <a:extLst>
              <a:ext uri="{FF2B5EF4-FFF2-40B4-BE49-F238E27FC236}">
                <a16:creationId xmlns:a16="http://schemas.microsoft.com/office/drawing/2014/main" id="{A70C6212-CDDE-3031-26DE-43602EDD20D3}"/>
              </a:ext>
            </a:extLst>
          </p:cNvPr>
          <p:cNvSpPr txBox="1"/>
          <p:nvPr/>
        </p:nvSpPr>
        <p:spPr>
          <a:xfrm>
            <a:off x="860350" y="695094"/>
            <a:ext cx="8710370" cy="830997"/>
          </a:xfrm>
          <a:prstGeom prst="rect">
            <a:avLst/>
          </a:prstGeom>
          <a:noFill/>
        </p:spPr>
        <p:txBody>
          <a:bodyPr wrap="square" rtlCol="0">
            <a:spAutoFit/>
          </a:bodyPr>
          <a:lstStyle/>
          <a:p>
            <a:r>
              <a:rPr lang="ru-RU" sz="4800" dirty="0"/>
              <a:t>Принцип работы детектора:</a:t>
            </a:r>
          </a:p>
        </p:txBody>
      </p:sp>
      <p:sp>
        <p:nvSpPr>
          <p:cNvPr id="3" name="TextBox 2">
            <a:extLst>
              <a:ext uri="{FF2B5EF4-FFF2-40B4-BE49-F238E27FC236}">
                <a16:creationId xmlns:a16="http://schemas.microsoft.com/office/drawing/2014/main" id="{A7C3F78B-08D7-8B7C-E7CB-CB93A7083215}"/>
              </a:ext>
            </a:extLst>
          </p:cNvPr>
          <p:cNvSpPr txBox="1"/>
          <p:nvPr/>
        </p:nvSpPr>
        <p:spPr>
          <a:xfrm>
            <a:off x="2022633" y="2184115"/>
            <a:ext cx="7732973" cy="3046988"/>
          </a:xfrm>
          <a:prstGeom prst="rect">
            <a:avLst/>
          </a:prstGeom>
          <a:noFill/>
        </p:spPr>
        <p:txBody>
          <a:bodyPr wrap="square" rtlCol="0">
            <a:spAutoFit/>
          </a:bodyPr>
          <a:lstStyle/>
          <a:p>
            <a:r>
              <a:rPr lang="ru-RU" sz="3200" dirty="0">
                <a:solidFill>
                  <a:srgbClr val="111111"/>
                </a:solidFill>
                <a:latin typeface="Roboto" panose="02000000000000000000" pitchFamily="2" charset="0"/>
              </a:rPr>
              <a:t>По принципу работы различают </a:t>
            </a:r>
            <a:r>
              <a:rPr lang="ru-RU" sz="3200" b="0" i="0" dirty="0">
                <a:solidFill>
                  <a:srgbClr val="111111"/>
                </a:solidFill>
                <a:effectLst/>
                <a:latin typeface="Roboto" panose="02000000000000000000" pitchFamily="2" charset="0"/>
              </a:rPr>
              <a:t>такие типы детекторов:</a:t>
            </a:r>
          </a:p>
          <a:p>
            <a:r>
              <a:rPr lang="ru-RU" sz="3200" b="0" i="0" dirty="0">
                <a:solidFill>
                  <a:srgbClr val="111111"/>
                </a:solidFill>
                <a:effectLst/>
                <a:latin typeface="Roboto" panose="02000000000000000000" pitchFamily="2" charset="0"/>
              </a:rPr>
              <a:t>• Электромагнитные</a:t>
            </a:r>
          </a:p>
          <a:p>
            <a:r>
              <a:rPr lang="ru-RU" sz="3200" b="0" i="0" dirty="0">
                <a:solidFill>
                  <a:srgbClr val="111111"/>
                </a:solidFill>
                <a:effectLst/>
                <a:latin typeface="Roboto" panose="02000000000000000000" pitchFamily="2" charset="0"/>
              </a:rPr>
              <a:t>•</a:t>
            </a:r>
            <a:r>
              <a:rPr lang="ru-RU" sz="3200" dirty="0">
                <a:solidFill>
                  <a:srgbClr val="111111"/>
                </a:solidFill>
                <a:latin typeface="Roboto" panose="02000000000000000000" pitchFamily="2" charset="0"/>
              </a:rPr>
              <a:t> Металлодетекторы</a:t>
            </a:r>
          </a:p>
          <a:p>
            <a:r>
              <a:rPr lang="ru-RU" sz="3200" b="0" i="0" dirty="0">
                <a:solidFill>
                  <a:srgbClr val="111111"/>
                </a:solidFill>
                <a:effectLst/>
                <a:latin typeface="Roboto" panose="02000000000000000000" pitchFamily="2" charset="0"/>
              </a:rPr>
              <a:t>• Электростатические</a:t>
            </a:r>
          </a:p>
          <a:p>
            <a:r>
              <a:rPr lang="ru-RU" sz="3200" b="0" i="0" dirty="0">
                <a:solidFill>
                  <a:srgbClr val="111111"/>
                </a:solidFill>
                <a:effectLst/>
                <a:latin typeface="Roboto" panose="02000000000000000000" pitchFamily="2" charset="0"/>
              </a:rPr>
              <a:t>•</a:t>
            </a:r>
            <a:r>
              <a:rPr lang="ru-RU" sz="3200" dirty="0">
                <a:solidFill>
                  <a:srgbClr val="111111"/>
                </a:solidFill>
                <a:latin typeface="Roboto" panose="02000000000000000000" pitchFamily="2" charset="0"/>
              </a:rPr>
              <a:t> Комбинированные устройства</a:t>
            </a:r>
            <a:endParaRPr lang="ru-RU" sz="3200" dirty="0"/>
          </a:p>
        </p:txBody>
      </p:sp>
    </p:spTree>
    <p:extLst>
      <p:ext uri="{BB962C8B-B14F-4D97-AF65-F5344CB8AC3E}">
        <p14:creationId xmlns:p14="http://schemas.microsoft.com/office/powerpoint/2010/main" val="303348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CFBAE9-A75D-4228-AA28-7B6BA1E36725}"/>
              </a:ext>
            </a:extLst>
          </p:cNvPr>
          <p:cNvSpPr txBox="1"/>
          <p:nvPr/>
        </p:nvSpPr>
        <p:spPr>
          <a:xfrm>
            <a:off x="975359" y="766354"/>
            <a:ext cx="4023360" cy="923330"/>
          </a:xfrm>
          <a:prstGeom prst="rect">
            <a:avLst/>
          </a:prstGeom>
          <a:noFill/>
        </p:spPr>
        <p:txBody>
          <a:bodyPr wrap="square" rtlCol="0">
            <a:spAutoFit/>
          </a:bodyPr>
          <a:lstStyle/>
          <a:p>
            <a:r>
              <a:rPr lang="ru-RU" sz="5400" dirty="0"/>
              <a:t>Применение:</a:t>
            </a:r>
          </a:p>
        </p:txBody>
      </p:sp>
      <p:sp>
        <p:nvSpPr>
          <p:cNvPr id="4" name="TextBox 3">
            <a:extLst>
              <a:ext uri="{FF2B5EF4-FFF2-40B4-BE49-F238E27FC236}">
                <a16:creationId xmlns:a16="http://schemas.microsoft.com/office/drawing/2014/main" id="{75C08B69-17BD-4A7E-4110-A552B3BFD70C}"/>
              </a:ext>
            </a:extLst>
          </p:cNvPr>
          <p:cNvSpPr txBox="1"/>
          <p:nvPr/>
        </p:nvSpPr>
        <p:spPr>
          <a:xfrm>
            <a:off x="975359" y="1924594"/>
            <a:ext cx="9274629" cy="3785652"/>
          </a:xfrm>
          <a:prstGeom prst="rect">
            <a:avLst/>
          </a:prstGeom>
          <a:noFill/>
        </p:spPr>
        <p:txBody>
          <a:bodyPr wrap="square">
            <a:spAutoFit/>
          </a:bodyPr>
          <a:lstStyle/>
          <a:p>
            <a:r>
              <a:rPr lang="ru-RU" sz="2400" b="0" i="0" dirty="0">
                <a:solidFill>
                  <a:srgbClr val="111111"/>
                </a:solidFill>
                <a:effectLst/>
                <a:latin typeface="Roboto" panose="02000000000000000000" pitchFamily="2" charset="0"/>
              </a:rPr>
              <a:t>• </a:t>
            </a:r>
            <a:r>
              <a:rPr lang="ru-RU" sz="2400" dirty="0">
                <a:solidFill>
                  <a:srgbClr val="111111"/>
                </a:solidFill>
                <a:latin typeface="Roboto" panose="02000000000000000000" pitchFamily="2" charset="0"/>
              </a:rPr>
              <a:t>О</a:t>
            </a:r>
            <a:r>
              <a:rPr lang="ru-RU" sz="2400" b="0" i="0" dirty="0">
                <a:solidFill>
                  <a:srgbClr val="111111"/>
                </a:solidFill>
                <a:effectLst/>
                <a:latin typeface="Roboto" panose="02000000000000000000" pitchFamily="2" charset="0"/>
              </a:rPr>
              <a:t>пределение скрытой </a:t>
            </a:r>
          </a:p>
          <a:p>
            <a:r>
              <a:rPr lang="ru-RU" sz="2400" b="0" i="0" dirty="0">
                <a:solidFill>
                  <a:srgbClr val="111111"/>
                </a:solidFill>
                <a:effectLst/>
                <a:latin typeface="Roboto" panose="02000000000000000000" pitchFamily="2" charset="0"/>
              </a:rPr>
              <a:t>электропроводки в потолках, стенах, полах; </a:t>
            </a:r>
          </a:p>
          <a:p>
            <a:r>
              <a:rPr lang="ru-RU" sz="2400" b="0" i="0" dirty="0">
                <a:solidFill>
                  <a:srgbClr val="111111"/>
                </a:solidFill>
                <a:effectLst/>
                <a:latin typeface="Roboto" panose="02000000000000000000" pitchFamily="2" charset="0"/>
              </a:rPr>
              <a:t>• обнаружение мест обрывов электрокабелей;</a:t>
            </a:r>
          </a:p>
          <a:p>
            <a:r>
              <a:rPr lang="ru-RU" sz="2400" b="0" i="0" dirty="0">
                <a:solidFill>
                  <a:srgbClr val="111111"/>
                </a:solidFill>
                <a:effectLst/>
                <a:latin typeface="Roboto" panose="02000000000000000000" pitchFamily="2" charset="0"/>
              </a:rPr>
              <a:t>• правильность подключения фаз электросчетчиков;</a:t>
            </a:r>
          </a:p>
          <a:p>
            <a:r>
              <a:rPr lang="ru-RU" sz="2400" b="0" i="0" dirty="0">
                <a:solidFill>
                  <a:srgbClr val="111111"/>
                </a:solidFill>
                <a:effectLst/>
                <a:latin typeface="Roboto" panose="02000000000000000000" pitchFamily="2" charset="0"/>
              </a:rPr>
              <a:t>• определение фазового провода; </a:t>
            </a:r>
          </a:p>
          <a:p>
            <a:r>
              <a:rPr lang="ru-RU" sz="2400" b="0" i="0" dirty="0">
                <a:solidFill>
                  <a:srgbClr val="111111"/>
                </a:solidFill>
                <a:effectLst/>
                <a:latin typeface="Roboto" panose="02000000000000000000" pitchFamily="2" charset="0"/>
              </a:rPr>
              <a:t>• обнаружение незаземленного оборудования; </a:t>
            </a:r>
          </a:p>
          <a:p>
            <a:r>
              <a:rPr lang="ru-RU" sz="2400" b="0" i="0" dirty="0">
                <a:solidFill>
                  <a:srgbClr val="111111"/>
                </a:solidFill>
                <a:effectLst/>
                <a:latin typeface="Roboto" panose="02000000000000000000" pitchFamily="2" charset="0"/>
              </a:rPr>
              <a:t>• проверка исправности плавких вставок и предохранителей; </a:t>
            </a:r>
          </a:p>
          <a:p>
            <a:r>
              <a:rPr lang="ru-RU" sz="2400" b="0" i="0" dirty="0">
                <a:solidFill>
                  <a:srgbClr val="111111"/>
                </a:solidFill>
                <a:effectLst/>
                <a:latin typeface="Roboto" panose="02000000000000000000" pitchFamily="2" charset="0"/>
              </a:rPr>
              <a:t>• обнаружение мест расположения металлической арматуры в стене,</a:t>
            </a:r>
            <a:br>
              <a:rPr lang="ru-RU" sz="2400" dirty="0"/>
            </a:br>
            <a:endParaRPr lang="ru-RU" sz="2400" dirty="0"/>
          </a:p>
        </p:txBody>
      </p:sp>
    </p:spTree>
    <p:extLst>
      <p:ext uri="{BB962C8B-B14F-4D97-AF65-F5344CB8AC3E}">
        <p14:creationId xmlns:p14="http://schemas.microsoft.com/office/powerpoint/2010/main" val="2227722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2C5223-FDA1-FC2F-B3A9-C09D6A1C2434}"/>
              </a:ext>
            </a:extLst>
          </p:cNvPr>
          <p:cNvSpPr txBox="1"/>
          <p:nvPr/>
        </p:nvSpPr>
        <p:spPr>
          <a:xfrm>
            <a:off x="1184365" y="748936"/>
            <a:ext cx="2211978" cy="830997"/>
          </a:xfrm>
          <a:prstGeom prst="rect">
            <a:avLst/>
          </a:prstGeom>
          <a:noFill/>
        </p:spPr>
        <p:txBody>
          <a:bodyPr wrap="square" rtlCol="0">
            <a:spAutoFit/>
          </a:bodyPr>
          <a:lstStyle/>
          <a:p>
            <a:r>
              <a:rPr lang="ru-RU" sz="4800" dirty="0"/>
              <a:t>Выводы</a:t>
            </a:r>
          </a:p>
        </p:txBody>
      </p:sp>
      <p:sp>
        <p:nvSpPr>
          <p:cNvPr id="3" name="TextBox 2">
            <a:extLst>
              <a:ext uri="{FF2B5EF4-FFF2-40B4-BE49-F238E27FC236}">
                <a16:creationId xmlns:a16="http://schemas.microsoft.com/office/drawing/2014/main" id="{1E65929F-0793-0FCB-EFBA-76C357811C11}"/>
              </a:ext>
            </a:extLst>
          </p:cNvPr>
          <p:cNvSpPr txBox="1"/>
          <p:nvPr/>
        </p:nvSpPr>
        <p:spPr>
          <a:xfrm>
            <a:off x="722811" y="1579933"/>
            <a:ext cx="10014857" cy="3539430"/>
          </a:xfrm>
          <a:prstGeom prst="rect">
            <a:avLst/>
          </a:prstGeom>
          <a:noFill/>
        </p:spPr>
        <p:txBody>
          <a:bodyPr wrap="square" rtlCol="0">
            <a:spAutoFit/>
          </a:bodyPr>
          <a:lstStyle/>
          <a:p>
            <a:r>
              <a:rPr lang="ru-RU" sz="2800" b="0" i="0" dirty="0">
                <a:solidFill>
                  <a:srgbClr val="181818"/>
                </a:solidFill>
                <a:effectLst/>
                <a:latin typeface="Times New Roman" panose="02020603050405020304" pitchFamily="18" charset="0"/>
              </a:rPr>
              <a:t>Наличие в квартире или доме </a:t>
            </a:r>
            <a:r>
              <a:rPr lang="ru-RU" sz="2800" b="1" i="0" dirty="0">
                <a:solidFill>
                  <a:srgbClr val="181818"/>
                </a:solidFill>
                <a:effectLst/>
                <a:latin typeface="Times New Roman" panose="02020603050405020304" pitchFamily="18" charset="0"/>
              </a:rPr>
              <a:t>детектора скрытой проводки</a:t>
            </a:r>
            <a:r>
              <a:rPr lang="ru-RU" sz="2800" b="0" i="0" dirty="0">
                <a:solidFill>
                  <a:srgbClr val="181818"/>
                </a:solidFill>
                <a:effectLst/>
                <a:latin typeface="Times New Roman" panose="02020603050405020304" pitchFamily="18" charset="0"/>
              </a:rPr>
              <a:t> позволит значительно повысить безопасность проведения ремонта. И если возможности покупки дорогостоящего прибора нет, его может заменить устройство, изготовленное своими руками. Конечно его эффективность будет уступать заводским моделям, но данный детектор поможет избежать случайного пробоя проводки при сверлении или ремонте.</a:t>
            </a:r>
            <a:endParaRPr lang="ru-RU" sz="2800" dirty="0"/>
          </a:p>
        </p:txBody>
      </p:sp>
    </p:spTree>
    <p:extLst>
      <p:ext uri="{BB962C8B-B14F-4D97-AF65-F5344CB8AC3E}">
        <p14:creationId xmlns:p14="http://schemas.microsoft.com/office/powerpoint/2010/main" val="20529637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176</TotalTime>
  <Words>188</Words>
  <Application>Microsoft Office PowerPoint</Application>
  <PresentationFormat>Широкоэкранный</PresentationFormat>
  <Paragraphs>33</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Garamond</vt:lpstr>
      <vt:lpstr>Roboto</vt:lpstr>
      <vt:lpstr>Times New Roman</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Максим Волков</dc:creator>
  <cp:lastModifiedBy>Максим Волков</cp:lastModifiedBy>
  <cp:revision>8</cp:revision>
  <dcterms:created xsi:type="dcterms:W3CDTF">2023-02-28T14:54:00Z</dcterms:created>
  <dcterms:modified xsi:type="dcterms:W3CDTF">2023-03-13T15:33:24Z</dcterms:modified>
</cp:coreProperties>
</file>